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59" r:id="rId3"/>
    <p:sldId id="277" r:id="rId4"/>
    <p:sldId id="280" r:id="rId5"/>
    <p:sldId id="271" r:id="rId6"/>
    <p:sldId id="267" r:id="rId7"/>
    <p:sldId id="256" r:id="rId8"/>
    <p:sldId id="260" r:id="rId9"/>
    <p:sldId id="263" r:id="rId10"/>
    <p:sldId id="265" r:id="rId11"/>
    <p:sldId id="272" r:id="rId12"/>
    <p:sldId id="268" r:id="rId13"/>
    <p:sldId id="257" r:id="rId14"/>
    <p:sldId id="258" r:id="rId15"/>
    <p:sldId id="266" r:id="rId16"/>
    <p:sldId id="276" r:id="rId17"/>
    <p:sldId id="261" r:id="rId18"/>
    <p:sldId id="282" r:id="rId19"/>
  </p:sldIdLst>
  <p:sldSz cx="6858000" cy="9144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51" d="100"/>
          <a:sy n="51" d="100"/>
        </p:scale>
        <p:origin x="2316"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070225" cy="468630"/>
          </a:xfrm>
          <a:prstGeom prst="rect">
            <a:avLst/>
          </a:prstGeom>
          <a:noFill/>
          <a:ln w="9525">
            <a:noFill/>
            <a:miter lim="800000"/>
            <a:headEnd/>
            <a:tailEnd/>
          </a:ln>
        </p:spPr>
        <p:txBody>
          <a:bodyPr vert="horz" wrap="square" lIns="94176" tIns="47089" rIns="94176" bIns="47089" numCol="1" anchor="t" anchorCtr="0" compatLnSpc="1">
            <a:prstTxWarp prst="textNoShape">
              <a:avLst/>
            </a:prstTxWarp>
          </a:bodyPr>
          <a:lstStyle>
            <a:lvl1pPr defTabSz="940991">
              <a:defRPr sz="120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4014790" y="0"/>
            <a:ext cx="3070225" cy="468630"/>
          </a:xfrm>
          <a:prstGeom prst="rect">
            <a:avLst/>
          </a:prstGeom>
          <a:noFill/>
          <a:ln w="9525">
            <a:noFill/>
            <a:miter lim="800000"/>
            <a:headEnd/>
            <a:tailEnd/>
          </a:ln>
        </p:spPr>
        <p:txBody>
          <a:bodyPr vert="horz" wrap="square" lIns="94176" tIns="47089" rIns="94176" bIns="47089" numCol="1" anchor="t" anchorCtr="0" compatLnSpc="1">
            <a:prstTxWarp prst="textNoShape">
              <a:avLst/>
            </a:prstTxWarp>
          </a:bodyPr>
          <a:lstStyle>
            <a:lvl1pPr algn="r" defTabSz="940991">
              <a:defRPr sz="1200">
                <a:latin typeface="Calibri" pitchFamily="34" charset="0"/>
              </a:defRPr>
            </a:lvl1pPr>
          </a:lstStyle>
          <a:p>
            <a:pPr>
              <a:defRPr/>
            </a:pPr>
            <a:fld id="{FDB717AC-1606-4632-9D95-798445C9E898}" type="datetimeFigureOut">
              <a:rPr lang="en-US"/>
              <a:pPr>
                <a:defRPr/>
              </a:pPr>
              <a:t>3/8/2018</a:t>
            </a:fld>
            <a:endParaRPr lang="en-US" dirty="0"/>
          </a:p>
        </p:txBody>
      </p:sp>
      <p:sp>
        <p:nvSpPr>
          <p:cNvPr id="4" name="Slide Image Placeholder 3"/>
          <p:cNvSpPr>
            <a:spLocks noGrp="1" noRot="1" noChangeAspect="1"/>
          </p:cNvSpPr>
          <p:nvPr>
            <p:ph type="sldImg" idx="2"/>
          </p:nvPr>
        </p:nvSpPr>
        <p:spPr>
          <a:xfrm>
            <a:off x="2227263" y="703263"/>
            <a:ext cx="2633662" cy="3514725"/>
          </a:xfrm>
          <a:prstGeom prst="rect">
            <a:avLst/>
          </a:prstGeom>
          <a:noFill/>
          <a:ln w="12700">
            <a:solidFill>
              <a:prstClr val="black"/>
            </a:solidFill>
          </a:ln>
        </p:spPr>
        <p:txBody>
          <a:bodyPr vert="horz" lIns="91247" tIns="45625" rIns="91247" bIns="45625" rtlCol="0" anchor="ctr"/>
          <a:lstStyle/>
          <a:p>
            <a:pPr lvl="0"/>
            <a:endParaRPr lang="en-US" noProof="0" dirty="0"/>
          </a:p>
        </p:txBody>
      </p:sp>
      <p:sp>
        <p:nvSpPr>
          <p:cNvPr id="5" name="Notes Placeholder 4"/>
          <p:cNvSpPr>
            <a:spLocks noGrp="1"/>
          </p:cNvSpPr>
          <p:nvPr>
            <p:ph type="body" sz="quarter" idx="3"/>
          </p:nvPr>
        </p:nvSpPr>
        <p:spPr bwMode="auto">
          <a:xfrm>
            <a:off x="708025" y="4452774"/>
            <a:ext cx="5670550" cy="4217670"/>
          </a:xfrm>
          <a:prstGeom prst="rect">
            <a:avLst/>
          </a:prstGeom>
          <a:noFill/>
          <a:ln w="9525">
            <a:noFill/>
            <a:miter lim="800000"/>
            <a:headEnd/>
            <a:tailEnd/>
          </a:ln>
        </p:spPr>
        <p:txBody>
          <a:bodyPr vert="horz" wrap="square" lIns="94176" tIns="47089" rIns="94176" bIns="470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902393"/>
            <a:ext cx="3070225" cy="468630"/>
          </a:xfrm>
          <a:prstGeom prst="rect">
            <a:avLst/>
          </a:prstGeom>
          <a:noFill/>
          <a:ln w="9525">
            <a:noFill/>
            <a:miter lim="800000"/>
            <a:headEnd/>
            <a:tailEnd/>
          </a:ln>
        </p:spPr>
        <p:txBody>
          <a:bodyPr vert="horz" wrap="square" lIns="94176" tIns="47089" rIns="94176" bIns="47089" numCol="1" anchor="b" anchorCtr="0" compatLnSpc="1">
            <a:prstTxWarp prst="textNoShape">
              <a:avLst/>
            </a:prstTxWarp>
          </a:bodyPr>
          <a:lstStyle>
            <a:lvl1pPr defTabSz="940991">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014790" y="8902393"/>
            <a:ext cx="3070225" cy="468630"/>
          </a:xfrm>
          <a:prstGeom prst="rect">
            <a:avLst/>
          </a:prstGeom>
          <a:noFill/>
          <a:ln w="9525">
            <a:noFill/>
            <a:miter lim="800000"/>
            <a:headEnd/>
            <a:tailEnd/>
          </a:ln>
        </p:spPr>
        <p:txBody>
          <a:bodyPr vert="horz" wrap="square" lIns="94176" tIns="47089" rIns="94176" bIns="47089" numCol="1" anchor="b" anchorCtr="0" compatLnSpc="1">
            <a:prstTxWarp prst="textNoShape">
              <a:avLst/>
            </a:prstTxWarp>
          </a:bodyPr>
          <a:lstStyle>
            <a:lvl1pPr algn="r" defTabSz="940991">
              <a:defRPr sz="1200">
                <a:latin typeface="Calibri" pitchFamily="34" charset="0"/>
              </a:defRPr>
            </a:lvl1pPr>
          </a:lstStyle>
          <a:p>
            <a:pPr>
              <a:defRPr/>
            </a:pPr>
            <a:fld id="{E964DDAA-96C3-4A15-8C7D-625DBDA68D55}" type="slidenum">
              <a:rPr lang="en-US"/>
              <a:pPr>
                <a:defRPr/>
              </a:pPr>
              <a:t>‹#›</a:t>
            </a:fld>
            <a:endParaRPr lang="en-US" dirty="0"/>
          </a:p>
        </p:txBody>
      </p:sp>
    </p:spTree>
    <p:extLst>
      <p:ext uri="{BB962C8B-B14F-4D97-AF65-F5344CB8AC3E}">
        <p14:creationId xmlns:p14="http://schemas.microsoft.com/office/powerpoint/2010/main" val="2324882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7C8AD3C-8282-468A-A543-1F6F26BABD7E}" type="slidenum">
              <a:rPr lang="en-US" smtClean="0"/>
              <a:pPr/>
              <a:t>1</a:t>
            </a:fld>
            <a:endParaRPr lang="en-US" dirty="0"/>
          </a:p>
        </p:txBody>
      </p:sp>
      <p:sp>
        <p:nvSpPr>
          <p:cNvPr id="16387" name="Rectangle 2"/>
          <p:cNvSpPr>
            <a:spLocks noGrp="1" noRot="1" noChangeAspect="1" noChangeArrowheads="1" noTextEdit="1"/>
          </p:cNvSpPr>
          <p:nvPr>
            <p:ph type="sldImg"/>
          </p:nvPr>
        </p:nvSpPr>
        <p:spPr bwMode="auto">
          <a:xfrm>
            <a:off x="2227263" y="703263"/>
            <a:ext cx="2633662" cy="3514725"/>
          </a:xfrm>
          <a:noFill/>
          <a:ln>
            <a:solidFill>
              <a:srgbClr val="000000"/>
            </a:solidFill>
            <a:miter lim="800000"/>
            <a:headEnd/>
            <a:tailEnd/>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75561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7651"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312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2531"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2831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8675"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1310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3555"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2518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17411"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6205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4579"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328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18435"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9799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19459"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9008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560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0217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048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929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6627"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2909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2227263" y="703263"/>
            <a:ext cx="2633662" cy="3514725"/>
          </a:xfrm>
          <a:noFill/>
          <a:ln>
            <a:solidFill>
              <a:srgbClr val="000000"/>
            </a:solidFill>
            <a:miter lim="800000"/>
            <a:headEnd/>
            <a:tailEnd/>
          </a:ln>
        </p:spPr>
      </p:sp>
      <p:sp>
        <p:nvSpPr>
          <p:cNvPr id="21507"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1681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5627C2C-B633-4109-B03A-0FEBAEE82322}" type="datetime1">
              <a:rPr lang="en-US" smtClean="0"/>
              <a:t>3/8/2018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DAD24C-F88D-4D0F-8599-16788EB1B84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BFE839-9CAE-404A-B87A-326F70773BA5}" type="datetime1">
              <a:rPr lang="en-US" smtClean="0"/>
              <a:t>3/8/2018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5E1D7D-512F-49A7-A9EF-4DCE137361B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9BCF93-B58C-4915-84DA-3C14EE31D223}" type="datetime1">
              <a:rPr lang="en-US" smtClean="0"/>
              <a:t>3/8/2018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F5557CD-A3AE-441B-A048-587BC16DB4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AF4148-619A-49AB-A017-ABF658CCD7B1}" type="datetime1">
              <a:rPr lang="en-US" smtClean="0"/>
              <a:t>3/8/2018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DB5320-EB32-4AF2-854D-9A2D6430EC1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CA3995-A634-4C4F-A62E-14ACDEB43863}" type="datetime1">
              <a:rPr lang="en-US" smtClean="0"/>
              <a:t>3/8/2018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5F4275-8FBB-4AFA-87F3-3A4A48E33A5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5A0A06E-0A1B-49EF-8346-D9E758C89398}" type="datetime1">
              <a:rPr lang="en-US" smtClean="0"/>
              <a:t>3/8/2018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6368DA-3D93-47CD-B414-06CEBEB4A3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B8B5320-47B6-4AFE-AAAA-74C09352C8ED}" type="datetime1">
              <a:rPr lang="en-US" smtClean="0"/>
              <a:t>3/8/2018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4394E4-A1B2-4509-8682-5BFD9F19B9B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E76A090-ED43-49BD-9BA5-164C58884B42}" type="datetime1">
              <a:rPr lang="en-US" smtClean="0"/>
              <a:t>3/8/2018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2451C04-9F13-42D0-A6A2-4DA65CD7BF1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6245EC-3BA6-4520-9813-9D7167FAD95F}" type="datetime1">
              <a:rPr lang="en-US" smtClean="0"/>
              <a:t>3/8/2018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67D767F-E041-4B53-8EC6-D2525782B99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3415C6-51BB-414A-B504-38D6009D72E9}" type="datetime1">
              <a:rPr lang="en-US" smtClean="0"/>
              <a:t>3/8/2018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4A1C07-2516-4256-96E6-0A0C3D9302B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F0DF08-91C5-4CAC-89C8-DB1789C692E3}" type="datetime1">
              <a:rPr lang="en-US" smtClean="0"/>
              <a:t>3/8/2018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292C87-469F-4C7B-9063-F10FE48EDA0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184"/>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42900" y="2133601"/>
            <a:ext cx="61722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2AEEF2-DB95-487D-9055-F95BFDFB18D0}" type="datetime1">
              <a:rPr lang="en-US" smtClean="0"/>
              <a:t>3/8/2018</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6E282-C662-469D-9791-7DC0A68FAD0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2895600"/>
            <a:ext cx="7315199" cy="4093428"/>
          </a:xfrm>
          <a:prstGeom prst="rect">
            <a:avLst/>
          </a:prstGeom>
          <a:noFill/>
          <a:ln w="9525">
            <a:noFill/>
            <a:miter lim="800000"/>
            <a:headEnd/>
            <a:tailEnd/>
          </a:ln>
        </p:spPr>
        <p:txBody>
          <a:bodyPr wrap="square">
            <a:spAutoFit/>
          </a:bodyPr>
          <a:lstStyle/>
          <a:p>
            <a:r>
              <a:rPr lang="en-US" sz="3600" dirty="0"/>
              <a:t>  GENERAL TOMMY FRANKS </a:t>
            </a:r>
          </a:p>
          <a:p>
            <a:r>
              <a:rPr lang="en-US" sz="3600" dirty="0"/>
              <a:t> ROAD SHOW &amp; CLASSROOM</a:t>
            </a:r>
          </a:p>
          <a:p>
            <a:endParaRPr lang="en-US" sz="4400" dirty="0"/>
          </a:p>
          <a:p>
            <a:pPr algn="ctr"/>
            <a:r>
              <a:rPr lang="en-US" sz="2800" dirty="0"/>
              <a:t>GUIDE FOR TEACHERS	                                               AND EDUCATORS</a:t>
            </a:r>
          </a:p>
          <a:p>
            <a:endParaRPr lang="en-US" sz="4400" dirty="0"/>
          </a:p>
          <a:p>
            <a:r>
              <a:rPr lang="en-US" sz="4400" dirty="0"/>
              <a:t>         </a:t>
            </a:r>
            <a:r>
              <a:rPr lang="en-US" sz="2800" dirty="0"/>
              <a:t>                        </a:t>
            </a:r>
          </a:p>
        </p:txBody>
      </p:sp>
      <p:pic>
        <p:nvPicPr>
          <p:cNvPr id="2051" name="Picture 5" descr="finalmask"/>
          <p:cNvPicPr>
            <a:picLocks noChangeAspect="1" noChangeArrowheads="1"/>
          </p:cNvPicPr>
          <p:nvPr/>
        </p:nvPicPr>
        <p:blipFill>
          <a:blip r:embed="rId3" cstate="print">
            <a:clrChange>
              <a:clrFrom>
                <a:srgbClr val="FF3D00"/>
              </a:clrFrom>
              <a:clrTo>
                <a:srgbClr val="FF3D00">
                  <a:alpha val="0"/>
                </a:srgbClr>
              </a:clrTo>
            </a:clrChange>
          </a:blip>
          <a:srcRect l="6955" t="37901" r="1483" b="31076"/>
          <a:stretch>
            <a:fillRect/>
          </a:stretch>
        </p:blipFill>
        <p:spPr bwMode="auto">
          <a:xfrm>
            <a:off x="304800" y="1066800"/>
            <a:ext cx="6096000" cy="1905000"/>
          </a:xfrm>
          <a:prstGeom prst="rect">
            <a:avLst/>
          </a:prstGeom>
          <a:noFill/>
          <a:ln w="9525" algn="in">
            <a:noFill/>
            <a:miter lim="800000"/>
            <a:headEnd/>
            <a:tailEnd/>
          </a:ln>
        </p:spPr>
      </p:pic>
      <p:pic>
        <p:nvPicPr>
          <p:cNvPr id="2052" name="Picture 6"/>
          <p:cNvPicPr>
            <a:picLocks noChangeAspect="1" noChangeArrowheads="1"/>
          </p:cNvPicPr>
          <p:nvPr/>
        </p:nvPicPr>
        <p:blipFill>
          <a:blip r:embed="rId4" cstate="print"/>
          <a:srcRect/>
          <a:stretch>
            <a:fillRect/>
          </a:stretch>
        </p:blipFill>
        <p:spPr bwMode="auto">
          <a:xfrm>
            <a:off x="0" y="0"/>
            <a:ext cx="1905000" cy="1341119"/>
          </a:xfrm>
          <a:prstGeom prst="rect">
            <a:avLst/>
          </a:prstGeom>
          <a:noFill/>
          <a:ln w="9525">
            <a:noFill/>
            <a:miter lim="800000"/>
            <a:headEnd/>
            <a:tailEnd/>
          </a:ln>
        </p:spPr>
      </p:pic>
      <p:pic>
        <p:nvPicPr>
          <p:cNvPr id="2053" name="Picture 8"/>
          <p:cNvPicPr>
            <a:picLocks noChangeAspect="1" noChangeArrowheads="1"/>
          </p:cNvPicPr>
          <p:nvPr/>
        </p:nvPicPr>
        <p:blipFill>
          <a:blip r:embed="rId4" cstate="print"/>
          <a:srcRect/>
          <a:stretch>
            <a:fillRect/>
          </a:stretch>
        </p:blipFill>
        <p:spPr bwMode="auto">
          <a:xfrm>
            <a:off x="4953000" y="0"/>
            <a:ext cx="1905000" cy="1371600"/>
          </a:xfrm>
          <a:prstGeom prst="rect">
            <a:avLst/>
          </a:prstGeom>
          <a:noFill/>
          <a:ln w="9525">
            <a:noFill/>
            <a:miter lim="800000"/>
            <a:headEnd/>
            <a:tailEnd/>
          </a:ln>
        </p:spPr>
      </p:pic>
      <p:pic>
        <p:nvPicPr>
          <p:cNvPr id="2054"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5998369"/>
            <a:ext cx="2190750" cy="1643062"/>
          </a:xfrm>
          <a:prstGeom prst="rect">
            <a:avLst/>
          </a:prstGeom>
          <a:noFill/>
          <a:ln w="9525">
            <a:noFill/>
            <a:miter lim="800000"/>
            <a:headEnd/>
            <a:tailEnd/>
          </a:ln>
        </p:spPr>
      </p:pic>
      <p:pic>
        <p:nvPicPr>
          <p:cNvPr id="205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72000" y="6000750"/>
            <a:ext cx="2286000" cy="1714500"/>
          </a:xfrm>
          <a:prstGeom prst="rect">
            <a:avLst/>
          </a:prstGeom>
          <a:noFill/>
          <a:ln w="9525">
            <a:noFill/>
            <a:miter lim="800000"/>
            <a:headEnd/>
            <a:tailEnd/>
          </a:ln>
        </p:spPr>
      </p:pic>
      <p:pic>
        <p:nvPicPr>
          <p:cNvPr id="2056" name="Picture 11" descr="CIMG5537"/>
          <p:cNvPicPr>
            <a:picLocks noChangeAspect="1" noChangeArrowheads="1"/>
          </p:cNvPicPr>
          <p:nvPr/>
        </p:nvPicPr>
        <p:blipFill>
          <a:blip r:embed="rId7" cstate="print"/>
          <a:srcRect/>
          <a:stretch>
            <a:fillRect/>
          </a:stretch>
        </p:blipFill>
        <p:spPr bwMode="auto">
          <a:xfrm>
            <a:off x="2286000" y="6553200"/>
            <a:ext cx="2209800" cy="2209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4"/>
          <p:cNvGrpSpPr>
            <a:grpSpLocks/>
          </p:cNvGrpSpPr>
          <p:nvPr/>
        </p:nvGrpSpPr>
        <p:grpSpPr bwMode="auto">
          <a:xfrm>
            <a:off x="228600" y="228600"/>
            <a:ext cx="6343650" cy="1722967"/>
            <a:chOff x="144" y="-132"/>
            <a:chExt cx="5328" cy="814"/>
          </a:xfrm>
        </p:grpSpPr>
        <p:sp>
          <p:nvSpPr>
            <p:cNvPr id="6152" name="TextBox 7"/>
            <p:cNvSpPr txBox="1">
              <a:spLocks noChangeArrowheads="1"/>
            </p:cNvSpPr>
            <p:nvPr/>
          </p:nvSpPr>
          <p:spPr bwMode="auto">
            <a:xfrm>
              <a:off x="144" y="-132"/>
              <a:ext cx="4224" cy="814"/>
            </a:xfrm>
            <a:prstGeom prst="rect">
              <a:avLst/>
            </a:prstGeom>
            <a:noFill/>
            <a:ln w="9525">
              <a:noFill/>
              <a:miter lim="800000"/>
              <a:headEnd/>
              <a:tailEnd/>
            </a:ln>
          </p:spPr>
          <p:txBody>
            <a:bodyPr>
              <a:spAutoFit/>
            </a:bodyPr>
            <a:lstStyle/>
            <a:p>
              <a:r>
                <a:rPr lang="en-US" sz="1600" b="1" u="sng" dirty="0">
                  <a:latin typeface="Calibri" pitchFamily="34" charset="0"/>
                </a:rPr>
                <a:t>Display Case R4  		  Artifacts from the Arabian Peninsula</a:t>
              </a:r>
            </a:p>
            <a:p>
              <a:endParaRPr lang="en-US" dirty="0">
                <a:latin typeface="Calibri" pitchFamily="34" charset="0"/>
              </a:endParaRPr>
            </a:p>
            <a:p>
              <a:r>
                <a:rPr lang="en-US" sz="1400" dirty="0">
                  <a:latin typeface="Calibri" pitchFamily="34" charset="0"/>
                </a:rPr>
                <a:t>Ancient Brides Chest, Bedouin Rifle, Bedouin Jewelry, Ceremonial Dagger, Tea Set,</a:t>
              </a:r>
            </a:p>
            <a:p>
              <a:r>
                <a:rPr lang="en-US" sz="1400" dirty="0">
                  <a:latin typeface="Calibri" pitchFamily="34" charset="0"/>
                </a:rPr>
                <a:t>Falcon Hood, Dhow, Man’s Head Dress “Kaffiyeh”, Prayer Beads and Quran</a:t>
              </a:r>
            </a:p>
          </p:txBody>
        </p:sp>
        <p:sp>
          <p:nvSpPr>
            <p:cNvPr id="6153" name="TextBox 8"/>
            <p:cNvSpPr txBox="1">
              <a:spLocks noChangeArrowheads="1"/>
            </p:cNvSpPr>
            <p:nvPr/>
          </p:nvSpPr>
          <p:spPr bwMode="auto">
            <a:xfrm>
              <a:off x="4320" y="-48"/>
              <a:ext cx="720" cy="451"/>
            </a:xfrm>
            <a:prstGeom prst="rect">
              <a:avLst/>
            </a:prstGeom>
            <a:noFill/>
            <a:ln w="9525">
              <a:noFill/>
              <a:miter lim="800000"/>
              <a:headEnd/>
              <a:tailEnd/>
            </a:ln>
          </p:spPr>
          <p:txBody>
            <a:bodyPr>
              <a:spAutoFit/>
            </a:bodyPr>
            <a:lstStyle/>
            <a:p>
              <a:pPr algn="r"/>
              <a:r>
                <a:rPr lang="en-US" sz="1400" dirty="0">
                  <a:solidFill>
                    <a:srgbClr val="FF0000"/>
                  </a:solidFill>
                  <a:latin typeface="Calibri" pitchFamily="34" charset="0"/>
                </a:rPr>
                <a:t>1.1, 3.1, 3.2</a:t>
              </a:r>
            </a:p>
            <a:p>
              <a:pPr algn="r"/>
              <a:r>
                <a:rPr lang="en-US" sz="1400" dirty="0">
                  <a:solidFill>
                    <a:srgbClr val="FF0000"/>
                  </a:solidFill>
                  <a:latin typeface="Calibri" pitchFamily="34" charset="0"/>
                </a:rPr>
                <a:t>3.3, 4.1, 4.2</a:t>
              </a:r>
            </a:p>
          </p:txBody>
        </p:sp>
        <p:sp>
          <p:nvSpPr>
            <p:cNvPr id="6154" name="TextBox 9"/>
            <p:cNvSpPr txBox="1">
              <a:spLocks noChangeArrowheads="1"/>
            </p:cNvSpPr>
            <p:nvPr/>
          </p:nvSpPr>
          <p:spPr bwMode="auto">
            <a:xfrm>
              <a:off x="5040" y="-48"/>
              <a:ext cx="432" cy="451"/>
            </a:xfrm>
            <a:prstGeom prst="rect">
              <a:avLst/>
            </a:prstGeom>
            <a:noFill/>
            <a:ln w="9525">
              <a:noFill/>
              <a:miter lim="800000"/>
              <a:headEnd/>
              <a:tailEnd/>
            </a:ln>
          </p:spPr>
          <p:txBody>
            <a:bodyPr>
              <a:spAutoFit/>
            </a:bodyPr>
            <a:lstStyle/>
            <a:p>
              <a:pPr algn="r"/>
              <a:r>
                <a:rPr lang="en-US" sz="1400" dirty="0">
                  <a:solidFill>
                    <a:srgbClr val="0070C0"/>
                  </a:solidFill>
                  <a:latin typeface="Calibri" pitchFamily="34" charset="0"/>
                </a:rPr>
                <a:t>1.1</a:t>
              </a:r>
            </a:p>
            <a:p>
              <a:pPr algn="r"/>
              <a:r>
                <a:rPr lang="en-US" sz="1400" dirty="0">
                  <a:solidFill>
                    <a:srgbClr val="0070C0"/>
                  </a:solidFill>
                  <a:latin typeface="Calibri" pitchFamily="34" charset="0"/>
                </a:rPr>
                <a:t>2.1</a:t>
              </a:r>
            </a:p>
            <a:p>
              <a:pPr algn="r"/>
              <a:r>
                <a:rPr lang="en-US" sz="1400" dirty="0">
                  <a:solidFill>
                    <a:srgbClr val="0070C0"/>
                  </a:solidFill>
                  <a:latin typeface="Calibri" pitchFamily="34" charset="0"/>
                </a:rPr>
                <a:t>2.4</a:t>
              </a:r>
            </a:p>
            <a:p>
              <a:pPr algn="r"/>
              <a:r>
                <a:rPr lang="en-US" sz="1400" dirty="0">
                  <a:solidFill>
                    <a:srgbClr val="0070C0"/>
                  </a:solidFill>
                  <a:latin typeface="Calibri" pitchFamily="34" charset="0"/>
                </a:rPr>
                <a:t>4.1</a:t>
              </a:r>
            </a:p>
          </p:txBody>
        </p:sp>
      </p:grpSp>
      <p:grpSp>
        <p:nvGrpSpPr>
          <p:cNvPr id="6148" name="Group 8"/>
          <p:cNvGrpSpPr>
            <a:grpSpLocks/>
          </p:cNvGrpSpPr>
          <p:nvPr/>
        </p:nvGrpSpPr>
        <p:grpSpPr bwMode="auto">
          <a:xfrm>
            <a:off x="304800" y="2516114"/>
            <a:ext cx="6248400" cy="1578126"/>
            <a:chOff x="537" y="62"/>
            <a:chExt cx="4516" cy="674"/>
          </a:xfrm>
        </p:grpSpPr>
        <p:pic>
          <p:nvPicPr>
            <p:cNvPr id="615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7" y="82"/>
              <a:ext cx="1475" cy="654"/>
            </a:xfrm>
            <a:prstGeom prst="rect">
              <a:avLst/>
            </a:prstGeom>
            <a:noFill/>
            <a:ln w="9525">
              <a:noFill/>
              <a:miter lim="800000"/>
              <a:headEnd/>
              <a:tailEnd/>
            </a:ln>
          </p:spPr>
        </p:pic>
        <p:pic>
          <p:nvPicPr>
            <p:cNvPr id="615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65" y="62"/>
              <a:ext cx="1488" cy="659"/>
            </a:xfrm>
            <a:prstGeom prst="rect">
              <a:avLst/>
            </a:prstGeom>
            <a:noFill/>
            <a:ln w="9525">
              <a:noFill/>
              <a:miter lim="800000"/>
              <a:headEnd/>
              <a:tailEnd/>
            </a:ln>
          </p:spPr>
        </p:pic>
      </p:grpSp>
      <p:sp>
        <p:nvSpPr>
          <p:cNvPr id="6149" name="Rectangle 16"/>
          <p:cNvSpPr>
            <a:spLocks noChangeArrowheads="1"/>
          </p:cNvSpPr>
          <p:nvPr/>
        </p:nvSpPr>
        <p:spPr bwMode="auto">
          <a:xfrm>
            <a:off x="6400800" y="8439151"/>
            <a:ext cx="341760" cy="276999"/>
          </a:xfrm>
          <a:prstGeom prst="rect">
            <a:avLst/>
          </a:prstGeom>
          <a:noFill/>
          <a:ln w="9525">
            <a:noFill/>
            <a:miter lim="800000"/>
            <a:headEnd/>
            <a:tailEnd/>
          </a:ln>
        </p:spPr>
        <p:txBody>
          <a:bodyPr wrap="none">
            <a:spAutoFit/>
          </a:bodyPr>
          <a:lstStyle/>
          <a:p>
            <a:r>
              <a:rPr lang="en-US" sz="1200" dirty="0">
                <a:latin typeface="Calibri" pitchFamily="34" charset="0"/>
              </a:rPr>
              <a:t>10</a:t>
            </a:r>
          </a:p>
        </p:txBody>
      </p:sp>
      <p:sp>
        <p:nvSpPr>
          <p:cNvPr id="11" name="TextBox 10"/>
          <p:cNvSpPr txBox="1"/>
          <p:nvPr/>
        </p:nvSpPr>
        <p:spPr>
          <a:xfrm>
            <a:off x="3733800" y="5105400"/>
            <a:ext cx="2857500" cy="1661993"/>
          </a:xfrm>
          <a:prstGeom prst="rect">
            <a:avLst/>
          </a:prstGeom>
          <a:noFill/>
        </p:spPr>
        <p:txBody>
          <a:bodyPr wrap="square" rtlCol="0">
            <a:spAutoFit/>
          </a:bodyPr>
          <a:lstStyle/>
          <a:p>
            <a:r>
              <a:rPr lang="en-US" sz="1200" b="1" dirty="0"/>
              <a:t>Bedouin</a:t>
            </a:r>
          </a:p>
          <a:p>
            <a:r>
              <a:rPr lang="en-US" sz="1200" dirty="0"/>
              <a:t>The Bedouin are Arabic speaking nomads  who have maintained their pastoral way of life over thousands of years.  Desert Bedouin  survive on their herds of sheep and camels.</a:t>
            </a:r>
          </a:p>
          <a:p>
            <a:endParaRPr lang="en-US" sz="1000" b="1" dirty="0"/>
          </a:p>
          <a:p>
            <a:endParaRPr lang="en-US" sz="1000" b="1" dirty="0"/>
          </a:p>
          <a:p>
            <a:endParaRPr lang="en-US" sz="1000" b="1" dirty="0"/>
          </a:p>
        </p:txBody>
      </p:sp>
      <p:sp>
        <p:nvSpPr>
          <p:cNvPr id="12" name="TextBox 11"/>
          <p:cNvSpPr txBox="1"/>
          <p:nvPr/>
        </p:nvSpPr>
        <p:spPr>
          <a:xfrm>
            <a:off x="3733800" y="6934200"/>
            <a:ext cx="2895600" cy="1015663"/>
          </a:xfrm>
          <a:prstGeom prst="rect">
            <a:avLst/>
          </a:prstGeom>
          <a:noFill/>
        </p:spPr>
        <p:txBody>
          <a:bodyPr wrap="square" rtlCol="0">
            <a:spAutoFit/>
          </a:bodyPr>
          <a:lstStyle/>
          <a:p>
            <a:r>
              <a:rPr lang="en-US" sz="1200" b="1" dirty="0"/>
              <a:t>Bedouin Jewelry</a:t>
            </a:r>
          </a:p>
          <a:p>
            <a:r>
              <a:rPr lang="en-US" sz="1200" dirty="0"/>
              <a:t>Bedouin Jewelry is common throughout the Middle East, and is usually made of silver. Jewelry is often part of a bride’s dowry.</a:t>
            </a:r>
          </a:p>
        </p:txBody>
      </p:sp>
      <p:sp>
        <p:nvSpPr>
          <p:cNvPr id="18" name="TextBox 17"/>
          <p:cNvSpPr txBox="1"/>
          <p:nvPr/>
        </p:nvSpPr>
        <p:spPr>
          <a:xfrm>
            <a:off x="2362200" y="2514600"/>
            <a:ext cx="2247900" cy="1569660"/>
          </a:xfrm>
          <a:prstGeom prst="rect">
            <a:avLst/>
          </a:prstGeom>
          <a:noFill/>
        </p:spPr>
        <p:txBody>
          <a:bodyPr wrap="square" rtlCol="0">
            <a:spAutoFit/>
          </a:bodyPr>
          <a:lstStyle/>
          <a:p>
            <a:r>
              <a:rPr lang="en-US" sz="1200" b="1" dirty="0"/>
              <a:t>Falcon Hunting</a:t>
            </a:r>
          </a:p>
          <a:p>
            <a:r>
              <a:rPr lang="en-US" sz="1200" dirty="0"/>
              <a:t>Falcon hunting is a major sport among Arabs.  Carefully trained falcons, rather than guns, are used to hunt birds, small ground animals and in some cases larger animals, such as antelope.</a:t>
            </a:r>
          </a:p>
        </p:txBody>
      </p:sp>
      <p:sp>
        <p:nvSpPr>
          <p:cNvPr id="19" name="TextBox 18"/>
          <p:cNvSpPr txBox="1"/>
          <p:nvPr/>
        </p:nvSpPr>
        <p:spPr>
          <a:xfrm>
            <a:off x="304800" y="5181600"/>
            <a:ext cx="3467100" cy="1200329"/>
          </a:xfrm>
          <a:prstGeom prst="rect">
            <a:avLst/>
          </a:prstGeom>
          <a:noFill/>
        </p:spPr>
        <p:txBody>
          <a:bodyPr wrap="square" rtlCol="0">
            <a:spAutoFit/>
          </a:bodyPr>
          <a:lstStyle/>
          <a:p>
            <a:r>
              <a:rPr lang="en-US" sz="1200" b="1" dirty="0"/>
              <a:t>Bridal Chest</a:t>
            </a:r>
          </a:p>
          <a:p>
            <a:r>
              <a:rPr lang="en-US" sz="1200" dirty="0"/>
              <a:t>Chests containing a dowry or gifts often accompany a bride to her new home.  The dowry is money or other goods that a bride’s family gives to the  bridegroom or his family at the time of the wedding.</a:t>
            </a:r>
          </a:p>
        </p:txBody>
      </p:sp>
      <p:sp>
        <p:nvSpPr>
          <p:cNvPr id="20" name="TextBox 19"/>
          <p:cNvSpPr txBox="1"/>
          <p:nvPr/>
        </p:nvSpPr>
        <p:spPr>
          <a:xfrm>
            <a:off x="342900" y="6807201"/>
            <a:ext cx="3162300" cy="1384995"/>
          </a:xfrm>
          <a:prstGeom prst="rect">
            <a:avLst/>
          </a:prstGeom>
          <a:noFill/>
        </p:spPr>
        <p:txBody>
          <a:bodyPr wrap="square" rtlCol="0">
            <a:spAutoFit/>
          </a:bodyPr>
          <a:lstStyle/>
          <a:p>
            <a:r>
              <a:rPr lang="en-US" sz="1200" b="1" dirty="0"/>
              <a:t>Dhow</a:t>
            </a:r>
          </a:p>
          <a:p>
            <a:r>
              <a:rPr lang="en-US" sz="1200" dirty="0"/>
              <a:t>Large wooden boats have been used in Arabian waters since the 17</a:t>
            </a:r>
            <a:r>
              <a:rPr lang="en-US" sz="1200" baseline="30000" dirty="0"/>
              <a:t>th</a:t>
            </a:r>
            <a:r>
              <a:rPr lang="en-US" sz="1200" dirty="0"/>
              <a:t> Century for fishing, pearl diving and general commerce.  The largest dhow was completed in 2000 in Kuwait and weighs an estimated 2,500 tons.</a:t>
            </a:r>
          </a:p>
          <a:p>
            <a:endParaRPr lang="en-US" sz="1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838200"/>
            <a:ext cx="2956259" cy="1785104"/>
          </a:xfrm>
          <a:prstGeom prst="rect">
            <a:avLst/>
          </a:prstGeom>
          <a:noFill/>
        </p:spPr>
        <p:txBody>
          <a:bodyPr wrap="none" rtlCol="0">
            <a:spAutoFit/>
          </a:bodyPr>
          <a:lstStyle/>
          <a:p>
            <a:r>
              <a:rPr lang="en-US" sz="1000" b="1" u="sng" dirty="0"/>
              <a:t>UNITED ARAB EMIRATES </a:t>
            </a:r>
          </a:p>
          <a:p>
            <a:r>
              <a:rPr lang="en-US" sz="1000" b="1" dirty="0"/>
              <a:t> Location:  Western Asia at the southeast end</a:t>
            </a:r>
          </a:p>
          <a:p>
            <a:r>
              <a:rPr lang="en-US" sz="1000" b="1" dirty="0"/>
              <a:t>of the Arabian Peninsula on the Persian Gulf</a:t>
            </a:r>
          </a:p>
          <a:p>
            <a:r>
              <a:rPr lang="en-US" sz="1000" b="1" dirty="0"/>
              <a:t>Capital:  Abu Dhabi</a:t>
            </a:r>
          </a:p>
          <a:p>
            <a:r>
              <a:rPr lang="en-US" sz="1000" b="1" dirty="0"/>
              <a:t>Language:  Arabic</a:t>
            </a:r>
          </a:p>
          <a:p>
            <a:r>
              <a:rPr lang="en-US" sz="1000" b="1" dirty="0"/>
              <a:t>Land Area:  32,300 </a:t>
            </a:r>
            <a:r>
              <a:rPr lang="en-US" sz="1000" b="1" dirty="0" err="1"/>
              <a:t>sq</a:t>
            </a:r>
            <a:r>
              <a:rPr lang="en-US" sz="1000" b="1" dirty="0"/>
              <a:t> mi</a:t>
            </a:r>
          </a:p>
          <a:p>
            <a:r>
              <a:rPr lang="en-US" sz="1000" b="1" dirty="0"/>
              <a:t>Population:  2017 estimate 9,400,000</a:t>
            </a:r>
          </a:p>
          <a:p>
            <a:r>
              <a:rPr lang="en-US" sz="1000" b="1" dirty="0"/>
              <a:t>Resources:  Oil &amp; natural gas</a:t>
            </a:r>
          </a:p>
          <a:p>
            <a:r>
              <a:rPr lang="en-US" sz="1000" b="1" dirty="0"/>
              <a:t>Literacy:  90%</a:t>
            </a:r>
          </a:p>
          <a:p>
            <a:r>
              <a:rPr lang="en-US" sz="1000" b="1" dirty="0"/>
              <a:t>Religion:  Islam</a:t>
            </a:r>
          </a:p>
          <a:p>
            <a:endParaRPr lang="en-US" sz="1000" b="1" dirty="0"/>
          </a:p>
        </p:txBody>
      </p:sp>
      <p:sp>
        <p:nvSpPr>
          <p:cNvPr id="4" name="TextBox 3"/>
          <p:cNvSpPr txBox="1"/>
          <p:nvPr/>
        </p:nvSpPr>
        <p:spPr>
          <a:xfrm>
            <a:off x="685800" y="2743200"/>
            <a:ext cx="2895600" cy="1477328"/>
          </a:xfrm>
          <a:prstGeom prst="rect">
            <a:avLst/>
          </a:prstGeom>
          <a:noFill/>
        </p:spPr>
        <p:txBody>
          <a:bodyPr wrap="square" rtlCol="0">
            <a:spAutoFit/>
          </a:bodyPr>
          <a:lstStyle/>
          <a:p>
            <a:r>
              <a:rPr lang="en-US" sz="1000" b="1" u="sng" dirty="0"/>
              <a:t>YEMEN</a:t>
            </a:r>
          </a:p>
          <a:p>
            <a:r>
              <a:rPr lang="en-US" sz="1000" b="1" dirty="0"/>
              <a:t>Location:  Arabian Peninsula</a:t>
            </a:r>
          </a:p>
          <a:p>
            <a:r>
              <a:rPr lang="en-US" sz="1000" b="1" dirty="0"/>
              <a:t>Capital:  Sana’a</a:t>
            </a:r>
          </a:p>
          <a:p>
            <a:r>
              <a:rPr lang="en-US" sz="1000" b="1" dirty="0"/>
              <a:t>Language:  Arabic</a:t>
            </a:r>
          </a:p>
          <a:p>
            <a:r>
              <a:rPr lang="en-US" sz="1000" b="1" dirty="0"/>
              <a:t>Land Area:  203,850 </a:t>
            </a:r>
            <a:r>
              <a:rPr lang="en-US" sz="1000" b="1" dirty="0" err="1"/>
              <a:t>sq</a:t>
            </a:r>
            <a:r>
              <a:rPr lang="en-US" sz="1000" b="1" dirty="0"/>
              <a:t> mi</a:t>
            </a:r>
          </a:p>
          <a:p>
            <a:r>
              <a:rPr lang="en-US" sz="1000" b="1" dirty="0"/>
              <a:t>Population:  25,408,000</a:t>
            </a:r>
          </a:p>
          <a:p>
            <a:r>
              <a:rPr lang="en-US" sz="1000" b="1" dirty="0"/>
              <a:t>Resources:  Oil &amp; Natural Gas</a:t>
            </a:r>
          </a:p>
          <a:p>
            <a:r>
              <a:rPr lang="en-US" sz="1000" b="1" dirty="0"/>
              <a:t>Literacy:  64%</a:t>
            </a:r>
          </a:p>
          <a:p>
            <a:r>
              <a:rPr lang="en-US" sz="1000" b="1" dirty="0"/>
              <a:t>Religion:  Islam</a:t>
            </a:r>
          </a:p>
        </p:txBody>
      </p:sp>
      <p:sp>
        <p:nvSpPr>
          <p:cNvPr id="5" name="TextBox 4"/>
          <p:cNvSpPr txBox="1"/>
          <p:nvPr/>
        </p:nvSpPr>
        <p:spPr>
          <a:xfrm>
            <a:off x="675968" y="4340424"/>
            <a:ext cx="2438488" cy="1785104"/>
          </a:xfrm>
          <a:prstGeom prst="rect">
            <a:avLst/>
          </a:prstGeom>
          <a:noFill/>
        </p:spPr>
        <p:txBody>
          <a:bodyPr wrap="none" rtlCol="0">
            <a:spAutoFit/>
          </a:bodyPr>
          <a:lstStyle/>
          <a:p>
            <a:r>
              <a:rPr lang="en-US" sz="1000" b="1" u="sng" dirty="0"/>
              <a:t>OMAN</a:t>
            </a:r>
          </a:p>
          <a:p>
            <a:r>
              <a:rPr lang="en-US" sz="1000" b="1" dirty="0"/>
              <a:t>Location:  Southeastern coast of the </a:t>
            </a:r>
          </a:p>
          <a:p>
            <a:r>
              <a:rPr lang="en-US" sz="1000" b="1" dirty="0"/>
              <a:t>Arabian Peninsula</a:t>
            </a:r>
          </a:p>
          <a:p>
            <a:r>
              <a:rPr lang="en-US" sz="1000" b="1" dirty="0"/>
              <a:t>Capital:  Muscat</a:t>
            </a:r>
          </a:p>
          <a:p>
            <a:r>
              <a:rPr lang="en-US" sz="1000" b="1" dirty="0"/>
              <a:t>Language:  Arabic</a:t>
            </a:r>
          </a:p>
          <a:p>
            <a:r>
              <a:rPr lang="en-US" sz="1000" b="1" dirty="0"/>
              <a:t>Land Area:  119,500 </a:t>
            </a:r>
            <a:r>
              <a:rPr lang="en-US" sz="1000" b="1" dirty="0" err="1"/>
              <a:t>sq</a:t>
            </a:r>
            <a:r>
              <a:rPr lang="en-US" sz="1000" b="1" dirty="0"/>
              <a:t> mi</a:t>
            </a:r>
          </a:p>
          <a:p>
            <a:r>
              <a:rPr lang="en-US" sz="1000" b="1" dirty="0"/>
              <a:t>Population:  2017 estimate</a:t>
            </a:r>
          </a:p>
          <a:p>
            <a:r>
              <a:rPr lang="en-US" sz="1000" b="1" dirty="0"/>
              <a:t>4,748,417</a:t>
            </a:r>
          </a:p>
          <a:p>
            <a:r>
              <a:rPr lang="en-US" sz="1000" b="1" dirty="0"/>
              <a:t>Resources:  Oil &amp; Natural Gas</a:t>
            </a:r>
          </a:p>
          <a:p>
            <a:r>
              <a:rPr lang="en-US" sz="1000" b="1" dirty="0"/>
              <a:t>Literacy:  86.9%</a:t>
            </a:r>
          </a:p>
          <a:p>
            <a:r>
              <a:rPr lang="en-US" sz="1000" b="1" dirty="0"/>
              <a:t>Religion:  Islam</a:t>
            </a:r>
          </a:p>
        </p:txBody>
      </p:sp>
      <p:sp>
        <p:nvSpPr>
          <p:cNvPr id="6" name="TextBox 5"/>
          <p:cNvSpPr txBox="1"/>
          <p:nvPr/>
        </p:nvSpPr>
        <p:spPr>
          <a:xfrm>
            <a:off x="639097" y="6610052"/>
            <a:ext cx="2863284" cy="1938992"/>
          </a:xfrm>
          <a:prstGeom prst="rect">
            <a:avLst/>
          </a:prstGeom>
          <a:noFill/>
        </p:spPr>
        <p:txBody>
          <a:bodyPr wrap="none" rtlCol="0">
            <a:spAutoFit/>
          </a:bodyPr>
          <a:lstStyle/>
          <a:p>
            <a:r>
              <a:rPr lang="en-US" sz="1000" b="1" u="sng" dirty="0"/>
              <a:t>BAHRAIN</a:t>
            </a:r>
          </a:p>
          <a:p>
            <a:r>
              <a:rPr lang="en-US" sz="1000" b="1" dirty="0"/>
              <a:t>Location:  an island country consisting of a </a:t>
            </a:r>
          </a:p>
          <a:p>
            <a:r>
              <a:rPr lang="en-US" sz="1000" b="1" dirty="0"/>
              <a:t>small archipelago centered around Bahrain</a:t>
            </a:r>
          </a:p>
          <a:p>
            <a:r>
              <a:rPr lang="en-US" sz="1000" b="1" dirty="0"/>
              <a:t>Island</a:t>
            </a:r>
          </a:p>
          <a:p>
            <a:r>
              <a:rPr lang="en-US" sz="1000" b="1" dirty="0"/>
              <a:t>Capital:  Manama</a:t>
            </a:r>
          </a:p>
          <a:p>
            <a:r>
              <a:rPr lang="en-US" sz="1000" b="1" dirty="0"/>
              <a:t>Language:  Arabic</a:t>
            </a:r>
          </a:p>
          <a:p>
            <a:r>
              <a:rPr lang="en-US" sz="1000" b="1" dirty="0"/>
              <a:t>Land Area:  295 </a:t>
            </a:r>
            <a:r>
              <a:rPr lang="en-US" sz="1000" b="1" dirty="0" err="1"/>
              <a:t>Sq</a:t>
            </a:r>
            <a:r>
              <a:rPr lang="en-US" sz="1000" b="1" dirty="0"/>
              <a:t> mi</a:t>
            </a:r>
          </a:p>
          <a:p>
            <a:r>
              <a:rPr lang="en-US" sz="1000" b="1" dirty="0"/>
              <a:t>Population:  2016 estimate</a:t>
            </a:r>
          </a:p>
          <a:p>
            <a:r>
              <a:rPr lang="en-US" sz="1000" b="1" dirty="0"/>
              <a:t>1,378,000</a:t>
            </a:r>
          </a:p>
          <a:p>
            <a:r>
              <a:rPr lang="en-US" sz="1000" b="1" dirty="0"/>
              <a:t>Resources:  Oil</a:t>
            </a:r>
          </a:p>
          <a:p>
            <a:r>
              <a:rPr lang="en-US" sz="1000" b="1" dirty="0"/>
              <a:t>Literacy:  estimated to be 90%</a:t>
            </a:r>
          </a:p>
          <a:p>
            <a:r>
              <a:rPr lang="en-US" sz="1000" b="1" dirty="0"/>
              <a:t>Religion:  Islam</a:t>
            </a:r>
          </a:p>
        </p:txBody>
      </p:sp>
      <p:sp>
        <p:nvSpPr>
          <p:cNvPr id="7" name="TextBox 6"/>
          <p:cNvSpPr txBox="1"/>
          <p:nvPr/>
        </p:nvSpPr>
        <p:spPr>
          <a:xfrm>
            <a:off x="4057650" y="1117601"/>
            <a:ext cx="2701381" cy="1938992"/>
          </a:xfrm>
          <a:prstGeom prst="rect">
            <a:avLst/>
          </a:prstGeom>
          <a:noFill/>
        </p:spPr>
        <p:txBody>
          <a:bodyPr wrap="none" rtlCol="0">
            <a:spAutoFit/>
          </a:bodyPr>
          <a:lstStyle/>
          <a:p>
            <a:r>
              <a:rPr lang="en-US" sz="1000" b="1" u="sng" dirty="0"/>
              <a:t>QATAR</a:t>
            </a:r>
          </a:p>
          <a:p>
            <a:r>
              <a:rPr lang="en-US" sz="1000" b="1" dirty="0"/>
              <a:t>Location:  peninsula on the northeastern </a:t>
            </a:r>
          </a:p>
          <a:p>
            <a:r>
              <a:rPr lang="en-US" sz="1000" b="1" dirty="0"/>
              <a:t>Coast of the Arabian Peninsula</a:t>
            </a:r>
          </a:p>
          <a:p>
            <a:r>
              <a:rPr lang="en-US" sz="1000" b="1" dirty="0"/>
              <a:t>Capital:  Doha</a:t>
            </a:r>
          </a:p>
          <a:p>
            <a:r>
              <a:rPr lang="en-US" sz="1000" b="1" dirty="0"/>
              <a:t>Language:  Arabic</a:t>
            </a:r>
          </a:p>
          <a:p>
            <a:r>
              <a:rPr lang="en-US" sz="1000" b="1" dirty="0"/>
              <a:t>Land Area:  4,471 </a:t>
            </a:r>
            <a:r>
              <a:rPr lang="en-US" sz="1000" b="1" dirty="0" err="1"/>
              <a:t>sq</a:t>
            </a:r>
            <a:r>
              <a:rPr lang="en-US" sz="1000" b="1" dirty="0"/>
              <a:t> mi</a:t>
            </a:r>
          </a:p>
          <a:p>
            <a:r>
              <a:rPr lang="en-US" sz="1000" b="1" dirty="0"/>
              <a:t>Population:  2016 estimate</a:t>
            </a:r>
          </a:p>
          <a:p>
            <a:r>
              <a:rPr lang="en-US" sz="1000" b="1" dirty="0"/>
              <a:t>2,675,522</a:t>
            </a:r>
          </a:p>
          <a:p>
            <a:r>
              <a:rPr lang="en-US" sz="1000" b="1" dirty="0"/>
              <a:t>Resources:  Oil</a:t>
            </a:r>
          </a:p>
          <a:p>
            <a:r>
              <a:rPr lang="en-US" sz="1000" b="1" dirty="0"/>
              <a:t>Illiteracy rate in Qatar was 3.1% for males</a:t>
            </a:r>
          </a:p>
          <a:p>
            <a:r>
              <a:rPr lang="en-US" sz="1000" b="1" dirty="0"/>
              <a:t>and 4.2% for females in 2012</a:t>
            </a:r>
          </a:p>
          <a:p>
            <a:r>
              <a:rPr lang="en-US" sz="1000" b="1" dirty="0"/>
              <a:t>Religion:  Islam</a:t>
            </a:r>
          </a:p>
        </p:txBody>
      </p:sp>
      <p:sp>
        <p:nvSpPr>
          <p:cNvPr id="8" name="TextBox 7"/>
          <p:cNvSpPr txBox="1"/>
          <p:nvPr/>
        </p:nvSpPr>
        <p:spPr>
          <a:xfrm>
            <a:off x="4038600" y="3505200"/>
            <a:ext cx="2590800" cy="1938992"/>
          </a:xfrm>
          <a:prstGeom prst="rect">
            <a:avLst/>
          </a:prstGeom>
          <a:noFill/>
        </p:spPr>
        <p:txBody>
          <a:bodyPr wrap="square" rtlCol="0">
            <a:spAutoFit/>
          </a:bodyPr>
          <a:lstStyle/>
          <a:p>
            <a:r>
              <a:rPr lang="en-US" sz="1000" b="1" u="sng" dirty="0"/>
              <a:t>KUWAIT</a:t>
            </a:r>
          </a:p>
          <a:p>
            <a:r>
              <a:rPr lang="en-US" sz="1000" b="1" dirty="0"/>
              <a:t>Location:  Northern edge of Eastern Arabia at the tip of the Persian Gulf</a:t>
            </a:r>
          </a:p>
          <a:p>
            <a:r>
              <a:rPr lang="en-US" sz="1000" b="1" dirty="0"/>
              <a:t>Capital:  Kuwait City</a:t>
            </a:r>
          </a:p>
          <a:p>
            <a:r>
              <a:rPr lang="en-US" sz="1000" b="1" dirty="0"/>
              <a:t>Language:  Arabic, English</a:t>
            </a:r>
          </a:p>
          <a:p>
            <a:r>
              <a:rPr lang="en-US" sz="1000" b="1" dirty="0"/>
              <a:t>Land Area:  6,880 </a:t>
            </a:r>
            <a:r>
              <a:rPr lang="en-US" sz="1000" b="1" dirty="0" err="1"/>
              <a:t>sq</a:t>
            </a:r>
            <a:r>
              <a:rPr lang="en-US" sz="1000" b="1" dirty="0"/>
              <a:t> mi</a:t>
            </a:r>
          </a:p>
          <a:p>
            <a:r>
              <a:rPr lang="en-US" sz="1000" b="1" dirty="0"/>
              <a:t>Population:  2016 estimate</a:t>
            </a:r>
          </a:p>
          <a:p>
            <a:r>
              <a:rPr lang="en-US" sz="1000" b="1" dirty="0"/>
              <a:t>4,348,395</a:t>
            </a:r>
          </a:p>
          <a:p>
            <a:r>
              <a:rPr lang="en-US" sz="1000" b="1" dirty="0"/>
              <a:t>Resources:  Oil</a:t>
            </a:r>
          </a:p>
          <a:p>
            <a:r>
              <a:rPr lang="en-US" sz="1000" b="1" dirty="0"/>
              <a:t>Kuwait has the highest literacy rate in the Arab World.</a:t>
            </a:r>
          </a:p>
          <a:p>
            <a:r>
              <a:rPr lang="en-US" sz="1000" b="1" dirty="0"/>
              <a:t>Religion:  Islam</a:t>
            </a:r>
          </a:p>
        </p:txBody>
      </p:sp>
      <p:sp>
        <p:nvSpPr>
          <p:cNvPr id="9" name="TextBox 8"/>
          <p:cNvSpPr txBox="1"/>
          <p:nvPr/>
        </p:nvSpPr>
        <p:spPr>
          <a:xfrm>
            <a:off x="4038600" y="5943600"/>
            <a:ext cx="2605945" cy="2246769"/>
          </a:xfrm>
          <a:prstGeom prst="rect">
            <a:avLst/>
          </a:prstGeom>
          <a:noFill/>
        </p:spPr>
        <p:txBody>
          <a:bodyPr wrap="square" rtlCol="0">
            <a:spAutoFit/>
          </a:bodyPr>
          <a:lstStyle/>
          <a:p>
            <a:r>
              <a:rPr lang="en-US" sz="1000" b="1" u="sng" dirty="0"/>
              <a:t>SAUDI ARABIA</a:t>
            </a:r>
          </a:p>
          <a:p>
            <a:r>
              <a:rPr lang="en-US" sz="1000" b="1" dirty="0"/>
              <a:t>Location:  a Arab sovereign state in </a:t>
            </a:r>
          </a:p>
          <a:p>
            <a:r>
              <a:rPr lang="en-US" sz="1000" b="1" dirty="0"/>
              <a:t>Western Asia constituting the bulk of the Arabian Peninsula</a:t>
            </a:r>
          </a:p>
          <a:p>
            <a:r>
              <a:rPr lang="en-US" sz="1000" b="1" dirty="0"/>
              <a:t>Capital:  Riyadh</a:t>
            </a:r>
          </a:p>
          <a:p>
            <a:r>
              <a:rPr lang="en-US" sz="1000" b="1" dirty="0"/>
              <a:t>Language:  Arabic</a:t>
            </a:r>
          </a:p>
          <a:p>
            <a:r>
              <a:rPr lang="en-US" sz="1000" b="1" dirty="0"/>
              <a:t>Land Area:  830,000 </a:t>
            </a:r>
            <a:r>
              <a:rPr lang="en-US" sz="1000" b="1" dirty="0" err="1"/>
              <a:t>sq</a:t>
            </a:r>
            <a:r>
              <a:rPr lang="en-US" sz="1000" b="1" dirty="0"/>
              <a:t> mi</a:t>
            </a:r>
          </a:p>
          <a:p>
            <a:r>
              <a:rPr lang="en-US" sz="1000" b="1" dirty="0"/>
              <a:t>Population:  2017 estimate</a:t>
            </a:r>
          </a:p>
          <a:p>
            <a:r>
              <a:rPr lang="en-US" sz="1000" b="1" dirty="0"/>
              <a:t>33,000,000</a:t>
            </a:r>
          </a:p>
          <a:p>
            <a:r>
              <a:rPr lang="en-US" sz="1000" b="1" dirty="0"/>
              <a:t>Resources:  Oil</a:t>
            </a:r>
          </a:p>
          <a:p>
            <a:r>
              <a:rPr lang="en-US" sz="1000" b="1" dirty="0"/>
              <a:t>Literacy:  90.4% among males and 81.3% among females</a:t>
            </a:r>
          </a:p>
          <a:p>
            <a:r>
              <a:rPr lang="en-US" sz="1000" b="1" dirty="0"/>
              <a:t>Religion:  Sunni Islam  </a:t>
            </a:r>
          </a:p>
          <a:p>
            <a:endParaRPr lang="en-US" sz="1000" b="1" dirty="0"/>
          </a:p>
        </p:txBody>
      </p:sp>
      <p:sp>
        <p:nvSpPr>
          <p:cNvPr id="10" name="TextBox 9"/>
          <p:cNvSpPr txBox="1"/>
          <p:nvPr/>
        </p:nvSpPr>
        <p:spPr>
          <a:xfrm>
            <a:off x="742950" y="406400"/>
            <a:ext cx="1200150" cy="369332"/>
          </a:xfrm>
          <a:prstGeom prst="rect">
            <a:avLst/>
          </a:prstGeom>
          <a:noFill/>
        </p:spPr>
        <p:txBody>
          <a:bodyPr wrap="square" rtlCol="0">
            <a:spAutoFit/>
          </a:bodyPr>
          <a:lstStyle/>
          <a:p>
            <a:r>
              <a:rPr lang="en-US" b="1" u="sng" dirty="0"/>
              <a:t>Case R4</a:t>
            </a:r>
          </a:p>
        </p:txBody>
      </p:sp>
      <p:sp>
        <p:nvSpPr>
          <p:cNvPr id="11" name="TextBox 10"/>
          <p:cNvSpPr txBox="1"/>
          <p:nvPr/>
        </p:nvSpPr>
        <p:spPr>
          <a:xfrm>
            <a:off x="2228851" y="406401"/>
            <a:ext cx="3159583" cy="307777"/>
          </a:xfrm>
          <a:prstGeom prst="rect">
            <a:avLst/>
          </a:prstGeom>
          <a:noFill/>
        </p:spPr>
        <p:txBody>
          <a:bodyPr wrap="none" rtlCol="0">
            <a:spAutoFit/>
          </a:bodyPr>
          <a:lstStyle/>
          <a:p>
            <a:r>
              <a:rPr lang="en-US" sz="1400" b="1" dirty="0"/>
              <a:t>Countries of the Arabian Peninsula</a:t>
            </a:r>
          </a:p>
        </p:txBody>
      </p:sp>
      <p:sp>
        <p:nvSpPr>
          <p:cNvPr id="13" name="TextBox 12">
            <a:extLst>
              <a:ext uri="{FF2B5EF4-FFF2-40B4-BE49-F238E27FC236}">
                <a16:creationId xmlns:a16="http://schemas.microsoft.com/office/drawing/2014/main" id="{A11029C6-E8B7-47E8-92DE-E6ED0E253520}"/>
              </a:ext>
            </a:extLst>
          </p:cNvPr>
          <p:cNvSpPr txBox="1"/>
          <p:nvPr/>
        </p:nvSpPr>
        <p:spPr>
          <a:xfrm>
            <a:off x="6248400" y="8610600"/>
            <a:ext cx="325730" cy="246221"/>
          </a:xfrm>
          <a:prstGeom prst="rect">
            <a:avLst/>
          </a:prstGeom>
          <a:noFill/>
        </p:spPr>
        <p:txBody>
          <a:bodyPr wrap="none" rtlCol="0">
            <a:spAutoFit/>
          </a:bodyPr>
          <a:lstStyle/>
          <a:p>
            <a:r>
              <a:rPr lang="en-US" sz="1000" dirty="0"/>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4"/>
          <p:cNvGrpSpPr>
            <a:grpSpLocks/>
          </p:cNvGrpSpPr>
          <p:nvPr/>
        </p:nvGrpSpPr>
        <p:grpSpPr bwMode="auto">
          <a:xfrm>
            <a:off x="0" y="304800"/>
            <a:ext cx="6858000" cy="2770716"/>
            <a:chOff x="192" y="2112"/>
            <a:chExt cx="5424" cy="1309"/>
          </a:xfrm>
        </p:grpSpPr>
        <p:sp>
          <p:nvSpPr>
            <p:cNvPr id="12293" name="TextBox 14"/>
            <p:cNvSpPr txBox="1">
              <a:spLocks noChangeArrowheads="1"/>
            </p:cNvSpPr>
            <p:nvPr/>
          </p:nvSpPr>
          <p:spPr bwMode="auto">
            <a:xfrm>
              <a:off x="192" y="2112"/>
              <a:ext cx="4480" cy="1309"/>
            </a:xfrm>
            <a:prstGeom prst="rect">
              <a:avLst/>
            </a:prstGeom>
            <a:noFill/>
            <a:ln w="9525">
              <a:noFill/>
              <a:miter lim="800000"/>
              <a:headEnd/>
              <a:tailEnd/>
            </a:ln>
          </p:spPr>
          <p:txBody>
            <a:bodyPr wrap="square">
              <a:spAutoFit/>
            </a:bodyPr>
            <a:lstStyle/>
            <a:p>
              <a:r>
                <a:rPr lang="en-US" sz="1600" b="1" u="sng" dirty="0">
                  <a:latin typeface="Calibri" pitchFamily="34" charset="0"/>
                </a:rPr>
                <a:t>Display Case R1		Woman’s Clothing, Saudi Arabia                      </a:t>
              </a:r>
            </a:p>
            <a:p>
              <a:endParaRPr lang="en-US" dirty="0">
                <a:latin typeface="Calibri" pitchFamily="34" charset="0"/>
              </a:endParaRPr>
            </a:p>
            <a:p>
              <a:endParaRPr lang="en-US" sz="1400" b="1" dirty="0">
                <a:latin typeface="Calibri" pitchFamily="34" charset="0"/>
              </a:endParaRPr>
            </a:p>
            <a:p>
              <a:r>
                <a:rPr lang="en-US" sz="1400" b="1" dirty="0">
                  <a:latin typeface="Calibri" pitchFamily="34" charset="0"/>
                </a:rPr>
                <a:t>ABAYA</a:t>
              </a:r>
            </a:p>
            <a:p>
              <a:r>
                <a:rPr lang="en-US" sz="1400" b="1" dirty="0">
                  <a:latin typeface="Calibri" pitchFamily="34" charset="0"/>
                </a:rPr>
                <a:t>   Traditionally a long black cloak, usually paired with the hijab (headscarf) or niqab (slit for the eyes)  Islamic law or Sharia Law is practiced in Saudi Arabia.  Saudi Arabia imposes a dress code for public on women.  Women in Saudi Arabia need to be covered from head to toe if you are a Islamic woman.  The strict dress code still leaves room for personal taste like different cuts, colors, styles, fabrics and colors.</a:t>
              </a:r>
            </a:p>
            <a:p>
              <a:endParaRPr lang="en-US" sz="1400" dirty="0">
                <a:latin typeface="Calibri" pitchFamily="34" charset="0"/>
              </a:endParaRPr>
            </a:p>
            <a:p>
              <a:endParaRPr lang="en-US" sz="1400" dirty="0">
                <a:latin typeface="Calibri" pitchFamily="34" charset="0"/>
              </a:endParaRPr>
            </a:p>
          </p:txBody>
        </p:sp>
        <p:sp>
          <p:nvSpPr>
            <p:cNvPr id="12294" name="TextBox 17"/>
            <p:cNvSpPr txBox="1">
              <a:spLocks noChangeArrowheads="1"/>
            </p:cNvSpPr>
            <p:nvPr/>
          </p:nvSpPr>
          <p:spPr bwMode="auto">
            <a:xfrm>
              <a:off x="5184" y="2160"/>
              <a:ext cx="432" cy="247"/>
            </a:xfrm>
            <a:prstGeom prst="rect">
              <a:avLst/>
            </a:prstGeom>
            <a:noFill/>
            <a:ln w="9525">
              <a:noFill/>
              <a:miter lim="800000"/>
              <a:headEnd/>
              <a:tailEnd/>
            </a:ln>
          </p:spPr>
          <p:txBody>
            <a:bodyPr wrap="square">
              <a:spAutoFit/>
            </a:bodyPr>
            <a:lstStyle/>
            <a:p>
              <a:pPr algn="r"/>
              <a:r>
                <a:rPr lang="en-US" sz="1400" dirty="0">
                  <a:solidFill>
                    <a:srgbClr val="0070C0"/>
                  </a:solidFill>
                  <a:latin typeface="Calibri" pitchFamily="34" charset="0"/>
                </a:rPr>
                <a:t>1.1</a:t>
              </a:r>
            </a:p>
            <a:p>
              <a:pPr algn="r"/>
              <a:r>
                <a:rPr lang="en-US" sz="1400" dirty="0">
                  <a:solidFill>
                    <a:srgbClr val="0070C0"/>
                  </a:solidFill>
                  <a:latin typeface="Calibri" pitchFamily="34" charset="0"/>
                </a:rPr>
                <a:t>2.1</a:t>
              </a:r>
            </a:p>
          </p:txBody>
        </p:sp>
        <p:sp>
          <p:nvSpPr>
            <p:cNvPr id="12295" name="TextBox 18"/>
            <p:cNvSpPr txBox="1">
              <a:spLocks noChangeArrowheads="1"/>
            </p:cNvSpPr>
            <p:nvPr/>
          </p:nvSpPr>
          <p:spPr bwMode="auto">
            <a:xfrm>
              <a:off x="4736" y="2160"/>
              <a:ext cx="512" cy="247"/>
            </a:xfrm>
            <a:prstGeom prst="rect">
              <a:avLst/>
            </a:prstGeom>
            <a:noFill/>
            <a:ln w="9525">
              <a:noFill/>
              <a:miter lim="800000"/>
              <a:headEnd/>
              <a:tailEnd/>
            </a:ln>
          </p:spPr>
          <p:txBody>
            <a:bodyPr wrap="square">
              <a:spAutoFit/>
            </a:bodyPr>
            <a:lstStyle/>
            <a:p>
              <a:pPr algn="r"/>
              <a:r>
                <a:rPr lang="en-US" sz="1400" dirty="0">
                  <a:solidFill>
                    <a:srgbClr val="FF0000"/>
                  </a:solidFill>
                  <a:latin typeface="Calibri" pitchFamily="34" charset="0"/>
                </a:rPr>
                <a:t>3.1</a:t>
              </a:r>
            </a:p>
            <a:p>
              <a:pPr algn="r"/>
              <a:r>
                <a:rPr lang="en-US" sz="1400" dirty="0">
                  <a:solidFill>
                    <a:srgbClr val="FF0000"/>
                  </a:solidFill>
                  <a:latin typeface="Calibri" pitchFamily="34" charset="0"/>
                </a:rPr>
                <a:t>3.2</a:t>
              </a:r>
            </a:p>
          </p:txBody>
        </p:sp>
      </p:grpSp>
      <p:pic>
        <p:nvPicPr>
          <p:cNvPr id="12292"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43350" y="4425156"/>
            <a:ext cx="2457450" cy="1843087"/>
          </a:xfrm>
          <a:prstGeom prst="rect">
            <a:avLst/>
          </a:prstGeom>
          <a:noFill/>
          <a:ln w="9525">
            <a:noFill/>
            <a:miter lim="800000"/>
            <a:headEnd/>
            <a:tailEnd/>
          </a:ln>
        </p:spPr>
      </p:pic>
      <p:sp>
        <p:nvSpPr>
          <p:cNvPr id="3" name="TextBox 2">
            <a:extLst>
              <a:ext uri="{FF2B5EF4-FFF2-40B4-BE49-F238E27FC236}">
                <a16:creationId xmlns:a16="http://schemas.microsoft.com/office/drawing/2014/main" id="{8E06F4A8-8E88-45D2-8F09-F7AD20BE7839}"/>
              </a:ext>
            </a:extLst>
          </p:cNvPr>
          <p:cNvSpPr txBox="1"/>
          <p:nvPr/>
        </p:nvSpPr>
        <p:spPr>
          <a:xfrm>
            <a:off x="5745344" y="8534400"/>
            <a:ext cx="566443" cy="261610"/>
          </a:xfrm>
          <a:prstGeom prst="rect">
            <a:avLst/>
          </a:prstGeom>
          <a:noFill/>
        </p:spPr>
        <p:txBody>
          <a:bodyPr wrap="square" rtlCol="0">
            <a:spAutoFit/>
          </a:bodyPr>
          <a:lstStyle/>
          <a:p>
            <a:r>
              <a:rPr lang="en-US" sz="1100" dirty="0"/>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16"/>
          <p:cNvGrpSpPr>
            <a:grpSpLocks/>
          </p:cNvGrpSpPr>
          <p:nvPr/>
        </p:nvGrpSpPr>
        <p:grpSpPr bwMode="auto">
          <a:xfrm>
            <a:off x="171450" y="406402"/>
            <a:ext cx="6343650" cy="1098551"/>
            <a:chOff x="96" y="1056"/>
            <a:chExt cx="5328" cy="519"/>
          </a:xfrm>
        </p:grpSpPr>
        <p:sp>
          <p:nvSpPr>
            <p:cNvPr id="7174" name="TextBox 10"/>
            <p:cNvSpPr txBox="1">
              <a:spLocks noChangeArrowheads="1"/>
            </p:cNvSpPr>
            <p:nvPr/>
          </p:nvSpPr>
          <p:spPr bwMode="auto">
            <a:xfrm>
              <a:off x="96" y="1056"/>
              <a:ext cx="4080" cy="519"/>
            </a:xfrm>
            <a:prstGeom prst="rect">
              <a:avLst/>
            </a:prstGeom>
            <a:noFill/>
            <a:ln w="9525">
              <a:noFill/>
              <a:miter lim="800000"/>
              <a:headEnd/>
              <a:tailEnd/>
            </a:ln>
          </p:spPr>
          <p:txBody>
            <a:bodyPr>
              <a:spAutoFit/>
            </a:bodyPr>
            <a:lstStyle/>
            <a:p>
              <a:r>
                <a:rPr lang="en-US" sz="1600" b="1" u="sng" dirty="0">
                  <a:latin typeface="Calibri" pitchFamily="34" charset="0"/>
                </a:rPr>
                <a:t>Display Case R3		 Man’s Clothing, Afghanistan</a:t>
              </a:r>
            </a:p>
            <a:p>
              <a:endParaRPr lang="en-US" dirty="0">
                <a:latin typeface="Calibri" pitchFamily="34" charset="0"/>
              </a:endParaRPr>
            </a:p>
            <a:p>
              <a:r>
                <a:rPr lang="en-US" sz="1400" dirty="0">
                  <a:latin typeface="Calibri" pitchFamily="34" charset="0"/>
                </a:rPr>
                <a:t>Traditional man’s Wool Coat and Hat. Wool is a local product.</a:t>
              </a:r>
            </a:p>
          </p:txBody>
        </p:sp>
        <p:sp>
          <p:nvSpPr>
            <p:cNvPr id="7175" name="TextBox 11"/>
            <p:cNvSpPr txBox="1">
              <a:spLocks noChangeArrowheads="1"/>
            </p:cNvSpPr>
            <p:nvPr/>
          </p:nvSpPr>
          <p:spPr bwMode="auto">
            <a:xfrm>
              <a:off x="4176" y="1056"/>
              <a:ext cx="624" cy="349"/>
            </a:xfrm>
            <a:prstGeom prst="rect">
              <a:avLst/>
            </a:prstGeom>
            <a:noFill/>
            <a:ln w="9525">
              <a:noFill/>
              <a:miter lim="800000"/>
              <a:headEnd/>
              <a:tailEnd/>
            </a:ln>
          </p:spPr>
          <p:txBody>
            <a:bodyPr>
              <a:spAutoFit/>
            </a:bodyPr>
            <a:lstStyle/>
            <a:p>
              <a:pPr algn="r"/>
              <a:r>
                <a:rPr lang="en-US" sz="1400" dirty="0">
                  <a:solidFill>
                    <a:srgbClr val="FF0000"/>
                  </a:solidFill>
                  <a:latin typeface="Calibri" pitchFamily="34" charset="0"/>
                </a:rPr>
                <a:t>1.1</a:t>
              </a:r>
            </a:p>
            <a:p>
              <a:pPr algn="r"/>
              <a:r>
                <a:rPr lang="en-US" sz="1400" dirty="0">
                  <a:solidFill>
                    <a:srgbClr val="FF0000"/>
                  </a:solidFill>
                  <a:latin typeface="Calibri" pitchFamily="34" charset="0"/>
                </a:rPr>
                <a:t>3.1</a:t>
              </a:r>
            </a:p>
            <a:p>
              <a:pPr algn="r"/>
              <a:r>
                <a:rPr lang="en-US" sz="1400" dirty="0">
                  <a:solidFill>
                    <a:srgbClr val="FF0000"/>
                  </a:solidFill>
                  <a:latin typeface="Calibri" pitchFamily="34" charset="0"/>
                </a:rPr>
                <a:t>3.2  </a:t>
              </a:r>
            </a:p>
          </p:txBody>
        </p:sp>
        <p:sp>
          <p:nvSpPr>
            <p:cNvPr id="7176" name="TextBox 12"/>
            <p:cNvSpPr txBox="1">
              <a:spLocks noChangeArrowheads="1"/>
            </p:cNvSpPr>
            <p:nvPr/>
          </p:nvSpPr>
          <p:spPr bwMode="auto">
            <a:xfrm>
              <a:off x="5040" y="1104"/>
              <a:ext cx="384" cy="247"/>
            </a:xfrm>
            <a:prstGeom prst="rect">
              <a:avLst/>
            </a:prstGeom>
            <a:noFill/>
            <a:ln w="9525">
              <a:noFill/>
              <a:miter lim="800000"/>
              <a:headEnd/>
              <a:tailEnd/>
            </a:ln>
          </p:spPr>
          <p:txBody>
            <a:bodyPr>
              <a:spAutoFit/>
            </a:bodyPr>
            <a:lstStyle/>
            <a:p>
              <a:pPr algn="r"/>
              <a:r>
                <a:rPr lang="en-US" sz="1400" dirty="0">
                  <a:solidFill>
                    <a:srgbClr val="0070C0"/>
                  </a:solidFill>
                  <a:latin typeface="Calibri" pitchFamily="34" charset="0"/>
                </a:rPr>
                <a:t>1.1</a:t>
              </a:r>
            </a:p>
            <a:p>
              <a:pPr algn="r"/>
              <a:r>
                <a:rPr lang="en-US" sz="1400" dirty="0">
                  <a:solidFill>
                    <a:srgbClr val="0070C0"/>
                  </a:solidFill>
                  <a:latin typeface="Calibri" pitchFamily="34" charset="0"/>
                </a:rPr>
                <a:t>4.1</a:t>
              </a:r>
            </a:p>
          </p:txBody>
        </p:sp>
      </p:grpSp>
      <p:pic>
        <p:nvPicPr>
          <p:cNvPr id="7173" name="Picture 22" descr="CIMG5548"/>
          <p:cNvPicPr>
            <a:picLocks noChangeAspect="1" noChangeArrowheads="1"/>
          </p:cNvPicPr>
          <p:nvPr/>
        </p:nvPicPr>
        <p:blipFill>
          <a:blip r:embed="rId3" cstate="print"/>
          <a:srcRect/>
          <a:stretch>
            <a:fillRect/>
          </a:stretch>
        </p:blipFill>
        <p:spPr bwMode="auto">
          <a:xfrm>
            <a:off x="3810000" y="3200400"/>
            <a:ext cx="2571750" cy="3352800"/>
          </a:xfrm>
          <a:prstGeom prst="rect">
            <a:avLst/>
          </a:prstGeom>
          <a:noFill/>
          <a:ln w="9525">
            <a:noFill/>
            <a:miter lim="800000"/>
            <a:headEnd/>
            <a:tailEnd/>
          </a:ln>
        </p:spPr>
      </p:pic>
      <p:sp>
        <p:nvSpPr>
          <p:cNvPr id="9" name="TextBox 8"/>
          <p:cNvSpPr txBox="1"/>
          <p:nvPr/>
        </p:nvSpPr>
        <p:spPr>
          <a:xfrm>
            <a:off x="228600" y="3149601"/>
            <a:ext cx="3429000" cy="2862322"/>
          </a:xfrm>
          <a:prstGeom prst="rect">
            <a:avLst/>
          </a:prstGeom>
          <a:noFill/>
        </p:spPr>
        <p:txBody>
          <a:bodyPr wrap="square" rtlCol="0">
            <a:spAutoFit/>
          </a:bodyPr>
          <a:lstStyle/>
          <a:p>
            <a:r>
              <a:rPr lang="en-US" sz="1000" dirty="0"/>
              <a:t>Afghanistan is a country of extremes with cold winters and hot summers. Average temperatures vary from 5 degrees in the winter to over 95 degrees in the summer months.  The lowest point in Afghanistan is 846 ft and the highest point is 24,446 ft.</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r>
              <a:rPr lang="en-US" sz="1000" dirty="0"/>
              <a:t>Weddings in Afghanistan</a:t>
            </a:r>
          </a:p>
          <a:p>
            <a:r>
              <a:rPr lang="en-US" sz="1000" dirty="0"/>
              <a:t>The family is the center of Afghan life and marriages are a cause for great celebration.  Marriages are often agreed upon before a girl turns 10, and typically the wedding occurs when the girl is 15 or 16 years old.  Decisions</a:t>
            </a:r>
          </a:p>
          <a:p>
            <a:r>
              <a:rPr lang="en-US" sz="1000" dirty="0"/>
              <a:t>are made by the extended families.</a:t>
            </a:r>
          </a:p>
        </p:txBody>
      </p:sp>
      <p:sp>
        <p:nvSpPr>
          <p:cNvPr id="3" name="TextBox 2">
            <a:extLst>
              <a:ext uri="{FF2B5EF4-FFF2-40B4-BE49-F238E27FC236}">
                <a16:creationId xmlns:a16="http://schemas.microsoft.com/office/drawing/2014/main" id="{CDA6BA7F-93DC-428E-B692-F30111AB3C04}"/>
              </a:ext>
            </a:extLst>
          </p:cNvPr>
          <p:cNvSpPr txBox="1"/>
          <p:nvPr/>
        </p:nvSpPr>
        <p:spPr>
          <a:xfrm>
            <a:off x="6381750" y="8686800"/>
            <a:ext cx="325730" cy="246221"/>
          </a:xfrm>
          <a:prstGeom prst="rect">
            <a:avLst/>
          </a:prstGeom>
          <a:noFill/>
        </p:spPr>
        <p:txBody>
          <a:bodyPr wrap="none" rtlCol="0">
            <a:spAutoFit/>
          </a:bodyPr>
          <a:lstStyle/>
          <a:p>
            <a:r>
              <a:rPr lang="en-US" sz="1000" dirty="0"/>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txBox="1">
            <a:spLocks noGrp="1"/>
          </p:cNvSpPr>
          <p:nvPr/>
        </p:nvSpPr>
        <p:spPr bwMode="auto">
          <a:xfrm>
            <a:off x="4914900" y="8657168"/>
            <a:ext cx="1600200" cy="486833"/>
          </a:xfrm>
          <a:prstGeom prst="rect">
            <a:avLst/>
          </a:prstGeom>
          <a:noFill/>
          <a:ln w="9525">
            <a:noFill/>
            <a:miter lim="800000"/>
            <a:headEnd/>
            <a:tailEnd/>
          </a:ln>
        </p:spPr>
        <p:txBody>
          <a:bodyPr anchor="ctr"/>
          <a:lstStyle/>
          <a:p>
            <a:pPr algn="r"/>
            <a:r>
              <a:rPr lang="en-US" sz="1200" dirty="0">
                <a:solidFill>
                  <a:srgbClr val="898989"/>
                </a:solidFill>
                <a:latin typeface="Calibri" pitchFamily="34" charset="0"/>
              </a:rPr>
              <a:t>14</a:t>
            </a:r>
          </a:p>
        </p:txBody>
      </p:sp>
      <p:grpSp>
        <p:nvGrpSpPr>
          <p:cNvPr id="13316" name="Group 24"/>
          <p:cNvGrpSpPr>
            <a:grpSpLocks/>
          </p:cNvGrpSpPr>
          <p:nvPr/>
        </p:nvGrpSpPr>
        <p:grpSpPr bwMode="auto">
          <a:xfrm>
            <a:off x="228600" y="-2"/>
            <a:ext cx="6400800" cy="1538817"/>
            <a:chOff x="144" y="2208"/>
            <a:chExt cx="5376" cy="727"/>
          </a:xfrm>
        </p:grpSpPr>
        <p:sp>
          <p:nvSpPr>
            <p:cNvPr id="13320" name="TextBox 15"/>
            <p:cNvSpPr txBox="1">
              <a:spLocks noChangeArrowheads="1"/>
            </p:cNvSpPr>
            <p:nvPr/>
          </p:nvSpPr>
          <p:spPr bwMode="auto">
            <a:xfrm>
              <a:off x="144" y="2208"/>
              <a:ext cx="4272" cy="727"/>
            </a:xfrm>
            <a:prstGeom prst="rect">
              <a:avLst/>
            </a:prstGeom>
            <a:noFill/>
            <a:ln w="9525">
              <a:noFill/>
              <a:miter lim="800000"/>
              <a:headEnd/>
              <a:tailEnd/>
            </a:ln>
          </p:spPr>
          <p:txBody>
            <a:bodyPr wrap="square">
              <a:spAutoFit/>
            </a:bodyPr>
            <a:lstStyle/>
            <a:p>
              <a:r>
                <a:rPr lang="en-US" sz="1600" b="1" u="sng" dirty="0">
                  <a:latin typeface="Calibri" pitchFamily="34" charset="0"/>
                </a:rPr>
                <a:t>Display Case L2		Artifacts from Egypt and Jorda</a:t>
              </a:r>
              <a:r>
                <a:rPr lang="en-US" b="1" u="sng" dirty="0">
                  <a:latin typeface="Calibri" pitchFamily="34" charset="0"/>
                </a:rPr>
                <a:t>n</a:t>
              </a:r>
            </a:p>
            <a:p>
              <a:endParaRPr lang="en-US" dirty="0">
                <a:latin typeface="Calibri" pitchFamily="34" charset="0"/>
              </a:endParaRPr>
            </a:p>
            <a:p>
              <a:r>
                <a:rPr lang="en-US" sz="1400" dirty="0">
                  <a:latin typeface="Calibri" pitchFamily="34" charset="0"/>
                </a:rPr>
                <a:t>Embroidered Shawl, Porcelain Trays, Tribal Dolls, Ancient Vase, Silver Chest,</a:t>
              </a:r>
            </a:p>
            <a:p>
              <a:r>
                <a:rPr lang="en-US" sz="1400" dirty="0">
                  <a:latin typeface="Calibri" pitchFamily="34" charset="0"/>
                </a:rPr>
                <a:t>Ivory Walking Stick, Inlayed Chests, Plate from Petra</a:t>
              </a:r>
            </a:p>
          </p:txBody>
        </p:sp>
        <p:sp>
          <p:nvSpPr>
            <p:cNvPr id="13321" name="TextBox 19"/>
            <p:cNvSpPr txBox="1">
              <a:spLocks noChangeArrowheads="1"/>
            </p:cNvSpPr>
            <p:nvPr/>
          </p:nvSpPr>
          <p:spPr bwMode="auto">
            <a:xfrm>
              <a:off x="5072" y="2352"/>
              <a:ext cx="448" cy="247"/>
            </a:xfrm>
            <a:prstGeom prst="rect">
              <a:avLst/>
            </a:prstGeom>
            <a:noFill/>
            <a:ln w="9525">
              <a:noFill/>
              <a:miter lim="800000"/>
              <a:headEnd/>
              <a:tailEnd/>
            </a:ln>
          </p:spPr>
          <p:txBody>
            <a:bodyPr wrap="square">
              <a:spAutoFit/>
            </a:bodyPr>
            <a:lstStyle/>
            <a:p>
              <a:pPr algn="r"/>
              <a:r>
                <a:rPr lang="en-US" sz="1400" dirty="0">
                  <a:solidFill>
                    <a:srgbClr val="0070C0"/>
                  </a:solidFill>
                  <a:latin typeface="Calibri" pitchFamily="34" charset="0"/>
                </a:rPr>
                <a:t>1.1</a:t>
              </a:r>
            </a:p>
            <a:p>
              <a:pPr algn="r"/>
              <a:r>
                <a:rPr lang="en-US" sz="1400" dirty="0">
                  <a:solidFill>
                    <a:srgbClr val="0070C0"/>
                  </a:solidFill>
                  <a:latin typeface="Calibri" pitchFamily="34" charset="0"/>
                </a:rPr>
                <a:t>2.1</a:t>
              </a:r>
            </a:p>
          </p:txBody>
        </p:sp>
        <p:sp>
          <p:nvSpPr>
            <p:cNvPr id="13322" name="TextBox 20"/>
            <p:cNvSpPr txBox="1">
              <a:spLocks noChangeArrowheads="1"/>
            </p:cNvSpPr>
            <p:nvPr/>
          </p:nvSpPr>
          <p:spPr bwMode="auto">
            <a:xfrm>
              <a:off x="4240" y="2352"/>
              <a:ext cx="752" cy="378"/>
            </a:xfrm>
            <a:prstGeom prst="rect">
              <a:avLst/>
            </a:prstGeom>
            <a:noFill/>
            <a:ln w="9525">
              <a:noFill/>
              <a:miter lim="800000"/>
              <a:headEnd/>
              <a:tailEnd/>
            </a:ln>
          </p:spPr>
          <p:txBody>
            <a:bodyPr wrap="square">
              <a:spAutoFit/>
            </a:bodyPr>
            <a:lstStyle/>
            <a:p>
              <a:pPr algn="r"/>
              <a:r>
                <a:rPr lang="en-US" sz="1400" dirty="0">
                  <a:solidFill>
                    <a:srgbClr val="FF0000"/>
                  </a:solidFill>
                  <a:latin typeface="Calibri" pitchFamily="34" charset="0"/>
                </a:rPr>
                <a:t>1.1, 3.1</a:t>
              </a:r>
            </a:p>
            <a:p>
              <a:pPr algn="r"/>
              <a:r>
                <a:rPr lang="en-US" sz="1400" dirty="0">
                  <a:solidFill>
                    <a:srgbClr val="FF0000"/>
                  </a:solidFill>
                  <a:latin typeface="Calibri" pitchFamily="34" charset="0"/>
                </a:rPr>
                <a:t> 3.2, 3.3</a:t>
              </a:r>
            </a:p>
            <a:p>
              <a:endParaRPr lang="en-US" dirty="0">
                <a:latin typeface="Calibri" pitchFamily="34" charset="0"/>
              </a:endParaRPr>
            </a:p>
          </p:txBody>
        </p:sp>
      </p:grpSp>
      <p:grpSp>
        <p:nvGrpSpPr>
          <p:cNvPr id="13317" name="Group 31"/>
          <p:cNvGrpSpPr>
            <a:grpSpLocks/>
          </p:cNvGrpSpPr>
          <p:nvPr/>
        </p:nvGrpSpPr>
        <p:grpSpPr bwMode="auto">
          <a:xfrm>
            <a:off x="285155" y="1752218"/>
            <a:ext cx="6043910" cy="2013475"/>
            <a:chOff x="614" y="1415"/>
            <a:chExt cx="4061" cy="811"/>
          </a:xfrm>
        </p:grpSpPr>
        <p:pic>
          <p:nvPicPr>
            <p:cNvPr id="13318" name="Picture 2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4" y="1415"/>
              <a:ext cx="1805" cy="811"/>
            </a:xfrm>
            <a:prstGeom prst="rect">
              <a:avLst/>
            </a:prstGeom>
            <a:noFill/>
            <a:ln w="9525">
              <a:noFill/>
              <a:miter lim="800000"/>
              <a:headEnd/>
              <a:tailEnd/>
            </a:ln>
          </p:spPr>
        </p:pic>
        <p:pic>
          <p:nvPicPr>
            <p:cNvPr id="13319" name="Picture 2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38" y="1452"/>
              <a:ext cx="1637" cy="736"/>
            </a:xfrm>
            <a:prstGeom prst="rect">
              <a:avLst/>
            </a:prstGeom>
            <a:noFill/>
            <a:ln w="9525">
              <a:noFill/>
              <a:miter lim="800000"/>
              <a:headEnd/>
              <a:tailEnd/>
            </a:ln>
          </p:spPr>
        </p:pic>
      </p:grpSp>
      <p:sp>
        <p:nvSpPr>
          <p:cNvPr id="11" name="TextBox 10"/>
          <p:cNvSpPr txBox="1"/>
          <p:nvPr/>
        </p:nvSpPr>
        <p:spPr>
          <a:xfrm>
            <a:off x="228600" y="6781800"/>
            <a:ext cx="6400801" cy="1477328"/>
          </a:xfrm>
          <a:prstGeom prst="rect">
            <a:avLst/>
          </a:prstGeom>
          <a:noFill/>
        </p:spPr>
        <p:txBody>
          <a:bodyPr wrap="square" rtlCol="0">
            <a:spAutoFit/>
          </a:bodyPr>
          <a:lstStyle/>
          <a:p>
            <a:r>
              <a:rPr lang="en-US" sz="1000" b="1" dirty="0"/>
              <a:t>Pyramids</a:t>
            </a:r>
          </a:p>
          <a:p>
            <a:r>
              <a:rPr lang="en-US" sz="1000" dirty="0"/>
              <a:t>In Ancient Egypt pyramids were usually built as tombs for the Pharoahs, the rulers of Egypt.  Most Pyramids are near the city of Cairo, the capital of Egypt, and were built between 2600 B.C. and 1800 B.C.</a:t>
            </a:r>
          </a:p>
          <a:p>
            <a:endParaRPr lang="en-US" sz="1000" b="1" dirty="0"/>
          </a:p>
          <a:p>
            <a:endParaRPr lang="en-US" sz="1000" b="1" dirty="0"/>
          </a:p>
          <a:p>
            <a:r>
              <a:rPr lang="en-US" sz="1000" b="1" dirty="0"/>
              <a:t>Petra</a:t>
            </a:r>
          </a:p>
          <a:p>
            <a:r>
              <a:rPr lang="en-US" sz="1000" dirty="0"/>
              <a:t>Petra was first established around the 7</a:t>
            </a:r>
            <a:r>
              <a:rPr lang="en-US" sz="1000" baseline="30000" dirty="0"/>
              <a:t>th</a:t>
            </a:r>
            <a:r>
              <a:rPr lang="en-US" sz="1000" dirty="0"/>
              <a:t> Century B.C. by the Nabatean Arabs, a nomadic tribe with a commercial empire.  It was carved out of a solid rock canyon. The Romans took control of Petra about 100 A.D.</a:t>
            </a:r>
          </a:p>
        </p:txBody>
      </p:sp>
      <p:sp>
        <p:nvSpPr>
          <p:cNvPr id="12" name="TextBox 11"/>
          <p:cNvSpPr txBox="1"/>
          <p:nvPr/>
        </p:nvSpPr>
        <p:spPr>
          <a:xfrm>
            <a:off x="228600" y="4343400"/>
            <a:ext cx="2076449" cy="1938992"/>
          </a:xfrm>
          <a:prstGeom prst="rect">
            <a:avLst/>
          </a:prstGeom>
          <a:noFill/>
        </p:spPr>
        <p:txBody>
          <a:bodyPr wrap="square" rtlCol="0">
            <a:spAutoFit/>
          </a:bodyPr>
          <a:lstStyle/>
          <a:p>
            <a:r>
              <a:rPr lang="en-US" sz="1000" b="1" u="sng" dirty="0"/>
              <a:t>EGYPT</a:t>
            </a:r>
          </a:p>
          <a:p>
            <a:r>
              <a:rPr lang="en-US" sz="1000" b="1" dirty="0"/>
              <a:t>Location:  Northeast corner of Africa</a:t>
            </a:r>
          </a:p>
          <a:p>
            <a:r>
              <a:rPr lang="en-US" sz="1000" b="1" dirty="0"/>
              <a:t>Capital:  Cairo</a:t>
            </a:r>
          </a:p>
          <a:p>
            <a:r>
              <a:rPr lang="en-US" sz="1000" b="1" dirty="0"/>
              <a:t>Language:  Arabic</a:t>
            </a:r>
          </a:p>
          <a:p>
            <a:r>
              <a:rPr lang="en-US" sz="1000" b="1" dirty="0"/>
              <a:t>Land Area:  390,120.66 </a:t>
            </a:r>
            <a:r>
              <a:rPr lang="en-US" sz="1000" b="1" dirty="0" err="1"/>
              <a:t>sq</a:t>
            </a:r>
            <a:r>
              <a:rPr lang="en-US" sz="1000" b="1" dirty="0"/>
              <a:t> mi</a:t>
            </a:r>
          </a:p>
          <a:p>
            <a:r>
              <a:rPr lang="en-US" sz="1000" b="1" dirty="0"/>
              <a:t>Population:  2017 estimate</a:t>
            </a:r>
          </a:p>
          <a:p>
            <a:r>
              <a:rPr lang="en-US" sz="1000" b="1" dirty="0"/>
              <a:t>93,794,000</a:t>
            </a:r>
          </a:p>
          <a:p>
            <a:r>
              <a:rPr lang="en-US" sz="1000" b="1" dirty="0"/>
              <a:t>Resources:  coal, oil, natural gas, hydro power</a:t>
            </a:r>
          </a:p>
          <a:p>
            <a:r>
              <a:rPr lang="en-US" sz="1000" b="1" dirty="0"/>
              <a:t>Literacy:  73.9%</a:t>
            </a:r>
          </a:p>
          <a:p>
            <a:r>
              <a:rPr lang="en-US" sz="1000" b="1" dirty="0"/>
              <a:t>Religion:  90% Islam, Sunni</a:t>
            </a:r>
          </a:p>
        </p:txBody>
      </p:sp>
      <p:sp>
        <p:nvSpPr>
          <p:cNvPr id="13" name="TextBox 12"/>
          <p:cNvSpPr txBox="1"/>
          <p:nvPr/>
        </p:nvSpPr>
        <p:spPr>
          <a:xfrm>
            <a:off x="4343400" y="4343400"/>
            <a:ext cx="2133600" cy="1938992"/>
          </a:xfrm>
          <a:prstGeom prst="rect">
            <a:avLst/>
          </a:prstGeom>
          <a:noFill/>
        </p:spPr>
        <p:txBody>
          <a:bodyPr wrap="square" rtlCol="0">
            <a:spAutoFit/>
          </a:bodyPr>
          <a:lstStyle/>
          <a:p>
            <a:r>
              <a:rPr lang="en-US" sz="1000" b="1" u="sng" dirty="0"/>
              <a:t>JORDAN</a:t>
            </a:r>
          </a:p>
          <a:p>
            <a:r>
              <a:rPr lang="en-US" sz="1000" b="1" dirty="0"/>
              <a:t>Location:  Arab Kingdom in Western Asia</a:t>
            </a:r>
          </a:p>
          <a:p>
            <a:r>
              <a:rPr lang="en-US" sz="1000" b="1" dirty="0"/>
              <a:t>Capital:  Amman</a:t>
            </a:r>
          </a:p>
          <a:p>
            <a:r>
              <a:rPr lang="en-US" sz="1000" b="1" dirty="0"/>
              <a:t>Language:  Arabic</a:t>
            </a:r>
          </a:p>
          <a:p>
            <a:r>
              <a:rPr lang="en-US" sz="1000" b="1" dirty="0"/>
              <a:t>Land Area:  34,495 </a:t>
            </a:r>
            <a:r>
              <a:rPr lang="en-US" sz="1000" b="1" dirty="0" err="1"/>
              <a:t>sq</a:t>
            </a:r>
            <a:r>
              <a:rPr lang="en-US" sz="1000" b="1" dirty="0"/>
              <a:t> mi</a:t>
            </a:r>
          </a:p>
          <a:p>
            <a:r>
              <a:rPr lang="en-US" sz="1000" b="1" dirty="0"/>
              <a:t>Population:  2017 estimate</a:t>
            </a:r>
          </a:p>
          <a:p>
            <a:r>
              <a:rPr lang="en-US" sz="1000" b="1" dirty="0"/>
              <a:t>9,952,293</a:t>
            </a:r>
          </a:p>
          <a:p>
            <a:r>
              <a:rPr lang="en-US" sz="1000" b="1" dirty="0"/>
              <a:t>Resources:  Oil, phosphate mines, uranium</a:t>
            </a:r>
          </a:p>
          <a:p>
            <a:r>
              <a:rPr lang="en-US" sz="1000" b="1" dirty="0"/>
              <a:t>Literacy:  95.4$  </a:t>
            </a:r>
          </a:p>
          <a:p>
            <a:r>
              <a:rPr lang="en-US" sz="1000" b="1" dirty="0"/>
              <a:t>Religion:  92% Islam, Sunni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2"/>
          <p:cNvGrpSpPr>
            <a:grpSpLocks/>
          </p:cNvGrpSpPr>
          <p:nvPr/>
        </p:nvGrpSpPr>
        <p:grpSpPr bwMode="auto">
          <a:xfrm>
            <a:off x="228600" y="270934"/>
            <a:ext cx="6310313" cy="1445684"/>
            <a:chOff x="143" y="1888"/>
            <a:chExt cx="5300" cy="683"/>
          </a:xfrm>
        </p:grpSpPr>
        <p:sp>
          <p:nvSpPr>
            <p:cNvPr id="8200" name="Rectangle 13"/>
            <p:cNvSpPr>
              <a:spLocks noChangeArrowheads="1"/>
            </p:cNvSpPr>
            <p:nvPr/>
          </p:nvSpPr>
          <p:spPr bwMode="auto">
            <a:xfrm rot="10800000" flipV="1">
              <a:off x="143" y="1888"/>
              <a:ext cx="4081" cy="683"/>
            </a:xfrm>
            <a:prstGeom prst="rect">
              <a:avLst/>
            </a:prstGeom>
            <a:noFill/>
            <a:ln w="9525">
              <a:noFill/>
              <a:miter lim="800000"/>
              <a:headEnd/>
              <a:tailEnd/>
            </a:ln>
          </p:spPr>
          <p:txBody>
            <a:bodyPr>
              <a:spAutoFit/>
            </a:bodyPr>
            <a:lstStyle/>
            <a:p>
              <a:r>
                <a:rPr lang="en-US" sz="1600" b="1" u="sng" dirty="0">
                  <a:latin typeface="Calibri" pitchFamily="34" charset="0"/>
                </a:rPr>
                <a:t>Display Case R2    		 Artifacts from Central Asia</a:t>
              </a:r>
              <a:endParaRPr lang="en-US" dirty="0">
                <a:latin typeface="Calibri" pitchFamily="34" charset="0"/>
              </a:endParaRPr>
            </a:p>
            <a:p>
              <a:r>
                <a:rPr lang="en-US" sz="1400" dirty="0">
                  <a:latin typeface="Calibri" pitchFamily="34" charset="0"/>
                </a:rPr>
                <a:t>Window Shutter, Window, Ceremonial Sword, Jingle Truck,  Antique Cap &amp; Ball Pistol,</a:t>
              </a:r>
            </a:p>
            <a:p>
              <a:r>
                <a:rPr lang="en-US" sz="1400" dirty="0">
                  <a:latin typeface="Calibri" pitchFamily="34" charset="0"/>
                </a:rPr>
                <a:t>Hand Woven Rug, first Afghanistan democratic Presidential Ballot</a:t>
              </a:r>
            </a:p>
          </p:txBody>
        </p:sp>
        <p:sp>
          <p:nvSpPr>
            <p:cNvPr id="8201" name="TextBox 14"/>
            <p:cNvSpPr txBox="1">
              <a:spLocks noChangeArrowheads="1"/>
            </p:cNvSpPr>
            <p:nvPr/>
          </p:nvSpPr>
          <p:spPr bwMode="auto">
            <a:xfrm>
              <a:off x="5087" y="1952"/>
              <a:ext cx="356" cy="247"/>
            </a:xfrm>
            <a:prstGeom prst="rect">
              <a:avLst/>
            </a:prstGeom>
            <a:noFill/>
            <a:ln w="9525">
              <a:noFill/>
              <a:miter lim="800000"/>
              <a:headEnd/>
              <a:tailEnd/>
            </a:ln>
          </p:spPr>
          <p:txBody>
            <a:bodyPr>
              <a:spAutoFit/>
            </a:bodyPr>
            <a:lstStyle/>
            <a:p>
              <a:pPr algn="r"/>
              <a:r>
                <a:rPr lang="en-US" sz="1400" dirty="0">
                  <a:solidFill>
                    <a:srgbClr val="0070C0"/>
                  </a:solidFill>
                  <a:latin typeface="Calibri" pitchFamily="34" charset="0"/>
                </a:rPr>
                <a:t>1.1</a:t>
              </a:r>
            </a:p>
            <a:p>
              <a:pPr algn="r"/>
              <a:r>
                <a:rPr lang="en-US" sz="1400" dirty="0">
                  <a:solidFill>
                    <a:srgbClr val="0070C0"/>
                  </a:solidFill>
                  <a:latin typeface="Calibri" pitchFamily="34" charset="0"/>
                </a:rPr>
                <a:t>2.1</a:t>
              </a:r>
            </a:p>
          </p:txBody>
        </p:sp>
        <p:sp>
          <p:nvSpPr>
            <p:cNvPr id="8202" name="TextBox 15"/>
            <p:cNvSpPr txBox="1">
              <a:spLocks noChangeArrowheads="1"/>
            </p:cNvSpPr>
            <p:nvPr/>
          </p:nvSpPr>
          <p:spPr bwMode="auto">
            <a:xfrm>
              <a:off x="4319" y="1952"/>
              <a:ext cx="720" cy="247"/>
            </a:xfrm>
            <a:prstGeom prst="rect">
              <a:avLst/>
            </a:prstGeom>
            <a:noFill/>
            <a:ln w="9525">
              <a:noFill/>
              <a:miter lim="800000"/>
              <a:headEnd/>
              <a:tailEnd/>
            </a:ln>
          </p:spPr>
          <p:txBody>
            <a:bodyPr>
              <a:spAutoFit/>
            </a:bodyPr>
            <a:lstStyle/>
            <a:p>
              <a:pPr algn="r"/>
              <a:r>
                <a:rPr lang="en-US" sz="1400" dirty="0">
                  <a:solidFill>
                    <a:srgbClr val="FF0000"/>
                  </a:solidFill>
                  <a:latin typeface="Calibri" pitchFamily="34" charset="0"/>
                </a:rPr>
                <a:t>1.1, 3.1</a:t>
              </a:r>
            </a:p>
            <a:p>
              <a:pPr algn="r"/>
              <a:r>
                <a:rPr lang="en-US" sz="1400" dirty="0">
                  <a:solidFill>
                    <a:srgbClr val="FF0000"/>
                  </a:solidFill>
                  <a:latin typeface="Calibri" pitchFamily="34" charset="0"/>
                </a:rPr>
                <a:t>3.2, 4.1</a:t>
              </a:r>
            </a:p>
          </p:txBody>
        </p:sp>
      </p:grpSp>
      <p:grpSp>
        <p:nvGrpSpPr>
          <p:cNvPr id="8196" name="Group 6"/>
          <p:cNvGrpSpPr>
            <a:grpSpLocks/>
          </p:cNvGrpSpPr>
          <p:nvPr/>
        </p:nvGrpSpPr>
        <p:grpSpPr bwMode="auto">
          <a:xfrm>
            <a:off x="381500" y="2199290"/>
            <a:ext cx="6019682" cy="1878724"/>
            <a:chOff x="574" y="-348"/>
            <a:chExt cx="3976" cy="858"/>
          </a:xfrm>
        </p:grpSpPr>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4" y="-348"/>
              <a:ext cx="1654" cy="858"/>
            </a:xfrm>
            <a:prstGeom prst="rect">
              <a:avLst/>
            </a:prstGeom>
            <a:noFill/>
            <a:ln w="9525">
              <a:noFill/>
              <a:miter lim="800000"/>
              <a:headEnd/>
              <a:tailEnd/>
            </a:ln>
          </p:spPr>
        </p:pic>
        <p:pic>
          <p:nvPicPr>
            <p:cNvPr id="8199"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96" y="-348"/>
              <a:ext cx="1654" cy="858"/>
            </a:xfrm>
            <a:prstGeom prst="rect">
              <a:avLst/>
            </a:prstGeom>
            <a:noFill/>
            <a:ln w="9525">
              <a:noFill/>
              <a:miter lim="800000"/>
              <a:headEnd/>
              <a:tailEnd/>
            </a:ln>
          </p:spPr>
        </p:pic>
      </p:grpSp>
      <p:sp>
        <p:nvSpPr>
          <p:cNvPr id="8197" name="Rectangle 10"/>
          <p:cNvSpPr>
            <a:spLocks noChangeArrowheads="1"/>
          </p:cNvSpPr>
          <p:nvPr/>
        </p:nvSpPr>
        <p:spPr bwMode="auto">
          <a:xfrm>
            <a:off x="6343650" y="8439151"/>
            <a:ext cx="184731" cy="276999"/>
          </a:xfrm>
          <a:prstGeom prst="rect">
            <a:avLst/>
          </a:prstGeom>
          <a:noFill/>
          <a:ln w="9525">
            <a:noFill/>
            <a:miter lim="800000"/>
            <a:headEnd/>
            <a:tailEnd/>
          </a:ln>
        </p:spPr>
        <p:txBody>
          <a:bodyPr wrap="none">
            <a:spAutoFit/>
          </a:bodyPr>
          <a:lstStyle/>
          <a:p>
            <a:endParaRPr lang="en-US" sz="1200" dirty="0">
              <a:solidFill>
                <a:srgbClr val="898989"/>
              </a:solidFill>
              <a:latin typeface="Calibri" pitchFamily="34" charset="0"/>
            </a:endParaRPr>
          </a:p>
        </p:txBody>
      </p:sp>
      <p:sp>
        <p:nvSpPr>
          <p:cNvPr id="11" name="TextBox 10"/>
          <p:cNvSpPr txBox="1"/>
          <p:nvPr/>
        </p:nvSpPr>
        <p:spPr>
          <a:xfrm>
            <a:off x="228600" y="7315200"/>
            <a:ext cx="6416796" cy="1200329"/>
          </a:xfrm>
          <a:prstGeom prst="rect">
            <a:avLst/>
          </a:prstGeom>
          <a:noFill/>
        </p:spPr>
        <p:txBody>
          <a:bodyPr wrap="square" rtlCol="0">
            <a:spAutoFit/>
          </a:bodyPr>
          <a:lstStyle/>
          <a:p>
            <a:r>
              <a:rPr lang="en-US" sz="1200" dirty="0"/>
              <a:t>Pakistan became a nation in 1947 when British India was split into the Muslim state of Pakistan and the primarily Hindu state of India. </a:t>
            </a:r>
          </a:p>
          <a:p>
            <a:endParaRPr lang="en-US" sz="1200" dirty="0"/>
          </a:p>
          <a:p>
            <a:endParaRPr lang="en-US" sz="1200" dirty="0"/>
          </a:p>
          <a:p>
            <a:r>
              <a:rPr lang="en-US" sz="1200" dirty="0"/>
              <a:t>Drivers in Pakistan hand paint their trucks in bright and diverse designs.  Metal hangings on the trucks clang together,  creating a “jingle” sound as they drive along.</a:t>
            </a:r>
          </a:p>
        </p:txBody>
      </p:sp>
      <p:sp>
        <p:nvSpPr>
          <p:cNvPr id="12" name="TextBox 11"/>
          <p:cNvSpPr txBox="1"/>
          <p:nvPr/>
        </p:nvSpPr>
        <p:spPr>
          <a:xfrm>
            <a:off x="381000" y="4572000"/>
            <a:ext cx="2286000" cy="2246769"/>
          </a:xfrm>
          <a:prstGeom prst="rect">
            <a:avLst/>
          </a:prstGeom>
          <a:noFill/>
        </p:spPr>
        <p:txBody>
          <a:bodyPr wrap="square" rtlCol="0">
            <a:spAutoFit/>
          </a:bodyPr>
          <a:lstStyle/>
          <a:p>
            <a:r>
              <a:rPr lang="en-US" sz="1000" b="1" u="sng" dirty="0"/>
              <a:t>AFGHANISTAN</a:t>
            </a:r>
          </a:p>
          <a:p>
            <a:r>
              <a:rPr lang="en-US" sz="1000" b="1" dirty="0"/>
              <a:t>Location:  a landlocked country located within South Asia and Central Asia.</a:t>
            </a:r>
          </a:p>
          <a:p>
            <a:r>
              <a:rPr lang="en-US" sz="1000" b="1" dirty="0"/>
              <a:t>Capital:  Kabul</a:t>
            </a:r>
          </a:p>
          <a:p>
            <a:r>
              <a:rPr lang="en-US" sz="1000" b="1" dirty="0"/>
              <a:t>Language:  Pashto &amp; Dari</a:t>
            </a:r>
          </a:p>
          <a:p>
            <a:r>
              <a:rPr lang="en-US" sz="1000" b="1" dirty="0"/>
              <a:t>Land Area:  252,000 </a:t>
            </a:r>
            <a:r>
              <a:rPr lang="en-US" sz="1000" b="1" dirty="0" err="1"/>
              <a:t>sq</a:t>
            </a:r>
            <a:r>
              <a:rPr lang="en-US" sz="1000" b="1" dirty="0"/>
              <a:t> mi</a:t>
            </a:r>
          </a:p>
          <a:p>
            <a:r>
              <a:rPr lang="en-US" sz="1000" b="1" dirty="0"/>
              <a:t>Population:  2016 estimate</a:t>
            </a:r>
          </a:p>
          <a:p>
            <a:r>
              <a:rPr lang="en-US" sz="1000" b="1" dirty="0"/>
              <a:t>33,332,025</a:t>
            </a:r>
          </a:p>
          <a:p>
            <a:r>
              <a:rPr lang="en-US" sz="1000" b="1" dirty="0"/>
              <a:t>Resources:  coal, copper, iron ore, lithium, uranium,  gold, zinc, natural gas and oil.</a:t>
            </a:r>
          </a:p>
          <a:p>
            <a:r>
              <a:rPr lang="en-US" sz="1000" b="1" dirty="0"/>
              <a:t>Literacy:  38.2%</a:t>
            </a:r>
          </a:p>
          <a:p>
            <a:r>
              <a:rPr lang="en-US" sz="1000" b="1" dirty="0"/>
              <a:t>Religion:  99% Sunni Islam</a:t>
            </a:r>
          </a:p>
        </p:txBody>
      </p:sp>
      <p:sp>
        <p:nvSpPr>
          <p:cNvPr id="13" name="TextBox 12"/>
          <p:cNvSpPr txBox="1"/>
          <p:nvPr/>
        </p:nvSpPr>
        <p:spPr>
          <a:xfrm>
            <a:off x="4267200" y="4572000"/>
            <a:ext cx="2209800" cy="2092881"/>
          </a:xfrm>
          <a:prstGeom prst="rect">
            <a:avLst/>
          </a:prstGeom>
          <a:noFill/>
        </p:spPr>
        <p:txBody>
          <a:bodyPr wrap="square" rtlCol="0">
            <a:spAutoFit/>
          </a:bodyPr>
          <a:lstStyle/>
          <a:p>
            <a:r>
              <a:rPr lang="en-US" sz="1000" b="1" u="sng" dirty="0"/>
              <a:t>PAKISTAN</a:t>
            </a:r>
          </a:p>
          <a:p>
            <a:r>
              <a:rPr lang="en-US" sz="1000" b="1" dirty="0"/>
              <a:t>Location:  South Asia and on junction of West Asia, Central Asia and East Asia</a:t>
            </a:r>
          </a:p>
          <a:p>
            <a:r>
              <a:rPr lang="en-US" sz="1000" b="1" dirty="0"/>
              <a:t>Capital:  Islamabad</a:t>
            </a:r>
          </a:p>
          <a:p>
            <a:r>
              <a:rPr lang="en-US" sz="1000" b="1" dirty="0"/>
              <a:t>Language:  Urdu &amp; English</a:t>
            </a:r>
          </a:p>
          <a:p>
            <a:r>
              <a:rPr lang="en-US" sz="1000" b="1" dirty="0"/>
              <a:t>Land Area:  340,509 </a:t>
            </a:r>
            <a:r>
              <a:rPr lang="en-US" sz="1000" b="1" dirty="0" err="1"/>
              <a:t>sq</a:t>
            </a:r>
            <a:r>
              <a:rPr lang="en-US" sz="1000" b="1" dirty="0"/>
              <a:t> mi</a:t>
            </a:r>
          </a:p>
          <a:p>
            <a:r>
              <a:rPr lang="en-US" sz="1000" b="1" dirty="0"/>
              <a:t>Population:  2017 Census</a:t>
            </a:r>
          </a:p>
          <a:p>
            <a:r>
              <a:rPr lang="en-US" sz="1000" b="1" dirty="0"/>
              <a:t>207,774,520</a:t>
            </a:r>
          </a:p>
          <a:p>
            <a:r>
              <a:rPr lang="en-US" sz="1000" b="1" dirty="0"/>
              <a:t>Resources:  Oil, Natural gas, nuclear energy</a:t>
            </a:r>
          </a:p>
          <a:p>
            <a:r>
              <a:rPr lang="en-US" sz="1000" b="1" dirty="0"/>
              <a:t>Literacy:  58%</a:t>
            </a:r>
          </a:p>
          <a:p>
            <a:r>
              <a:rPr lang="en-US" sz="1000" b="1" dirty="0"/>
              <a:t>Religion:  96.4% Sunni Islam</a:t>
            </a:r>
          </a:p>
        </p:txBody>
      </p:sp>
      <p:sp>
        <p:nvSpPr>
          <p:cNvPr id="3" name="TextBox 2">
            <a:extLst>
              <a:ext uri="{FF2B5EF4-FFF2-40B4-BE49-F238E27FC236}">
                <a16:creationId xmlns:a16="http://schemas.microsoft.com/office/drawing/2014/main" id="{6937D322-F676-4015-863D-901251BEA325}"/>
              </a:ext>
            </a:extLst>
          </p:cNvPr>
          <p:cNvSpPr txBox="1"/>
          <p:nvPr/>
        </p:nvSpPr>
        <p:spPr>
          <a:xfrm>
            <a:off x="6401182" y="8716150"/>
            <a:ext cx="325730" cy="246221"/>
          </a:xfrm>
          <a:prstGeom prst="rect">
            <a:avLst/>
          </a:prstGeom>
          <a:noFill/>
        </p:spPr>
        <p:txBody>
          <a:bodyPr wrap="none" rtlCol="0">
            <a:spAutoFit/>
          </a:bodyPr>
          <a:lstStyle/>
          <a:p>
            <a:r>
              <a:rPr lang="en-US" sz="1000" dirty="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1500" y="-2235200"/>
            <a:ext cx="6172200" cy="1320800"/>
          </a:xfrm>
        </p:spPr>
        <p:txBody>
          <a:bodyPr/>
          <a:lstStyle/>
          <a:p>
            <a:endParaRPr lang="en-US" dirty="0"/>
          </a:p>
        </p:txBody>
      </p:sp>
      <p:sp>
        <p:nvSpPr>
          <p:cNvPr id="14" name="Content Placeholder 13"/>
          <p:cNvSpPr>
            <a:spLocks noGrp="1"/>
          </p:cNvSpPr>
          <p:nvPr>
            <p:ph idx="1"/>
          </p:nvPr>
        </p:nvSpPr>
        <p:spPr>
          <a:xfrm>
            <a:off x="3771900" y="-2235200"/>
            <a:ext cx="2228850" cy="203199"/>
          </a:xfrm>
        </p:spPr>
        <p:txBody>
          <a:bodyPr/>
          <a:lstStyle/>
          <a:p>
            <a:endParaRPr lang="en-US" dirty="0"/>
          </a:p>
        </p:txBody>
      </p:sp>
      <p:grpSp>
        <p:nvGrpSpPr>
          <p:cNvPr id="2" name="Group 12"/>
          <p:cNvGrpSpPr>
            <a:grpSpLocks/>
          </p:cNvGrpSpPr>
          <p:nvPr/>
        </p:nvGrpSpPr>
        <p:grpSpPr bwMode="auto">
          <a:xfrm>
            <a:off x="1" y="0"/>
            <a:ext cx="6365081" cy="1293284"/>
            <a:chOff x="96" y="3024"/>
            <a:chExt cx="5346" cy="611"/>
          </a:xfrm>
        </p:grpSpPr>
        <p:sp>
          <p:nvSpPr>
            <p:cNvPr id="14342" name="TextBox 21"/>
            <p:cNvSpPr txBox="1">
              <a:spLocks noChangeArrowheads="1"/>
            </p:cNvSpPr>
            <p:nvPr/>
          </p:nvSpPr>
          <p:spPr bwMode="auto">
            <a:xfrm>
              <a:off x="5096" y="3264"/>
              <a:ext cx="346" cy="247"/>
            </a:xfrm>
            <a:prstGeom prst="rect">
              <a:avLst/>
            </a:prstGeom>
            <a:noFill/>
            <a:ln w="9525">
              <a:noFill/>
              <a:miter lim="800000"/>
              <a:headEnd/>
              <a:tailEnd/>
            </a:ln>
          </p:spPr>
          <p:txBody>
            <a:bodyPr wrap="none">
              <a:spAutoFit/>
            </a:bodyPr>
            <a:lstStyle/>
            <a:p>
              <a:pPr algn="r"/>
              <a:r>
                <a:rPr lang="en-US" sz="1400" dirty="0">
                  <a:solidFill>
                    <a:srgbClr val="0070C0"/>
                  </a:solidFill>
                  <a:latin typeface="Calibri" pitchFamily="34" charset="0"/>
                </a:rPr>
                <a:t>1.1</a:t>
              </a:r>
            </a:p>
            <a:p>
              <a:pPr algn="r"/>
              <a:r>
                <a:rPr lang="en-US" sz="1400" dirty="0">
                  <a:solidFill>
                    <a:srgbClr val="0070C0"/>
                  </a:solidFill>
                  <a:latin typeface="Calibri" pitchFamily="34" charset="0"/>
                </a:rPr>
                <a:t>2.1</a:t>
              </a:r>
            </a:p>
          </p:txBody>
        </p:sp>
        <p:grpSp>
          <p:nvGrpSpPr>
            <p:cNvPr id="3" name="Group 14"/>
            <p:cNvGrpSpPr>
              <a:grpSpLocks/>
            </p:cNvGrpSpPr>
            <p:nvPr/>
          </p:nvGrpSpPr>
          <p:grpSpPr bwMode="auto">
            <a:xfrm>
              <a:off x="96" y="3024"/>
              <a:ext cx="4800" cy="611"/>
              <a:chOff x="96" y="3024"/>
              <a:chExt cx="4800" cy="611"/>
            </a:xfrm>
          </p:grpSpPr>
          <p:sp>
            <p:nvSpPr>
              <p:cNvPr id="14344" name="TextBox 16"/>
              <p:cNvSpPr txBox="1">
                <a:spLocks noChangeArrowheads="1"/>
              </p:cNvSpPr>
              <p:nvPr/>
            </p:nvSpPr>
            <p:spPr bwMode="auto">
              <a:xfrm>
                <a:off x="96" y="3024"/>
                <a:ext cx="4128" cy="611"/>
              </a:xfrm>
              <a:prstGeom prst="rect">
                <a:avLst/>
              </a:prstGeom>
              <a:noFill/>
              <a:ln w="9525">
                <a:noFill/>
                <a:miter lim="800000"/>
                <a:headEnd/>
                <a:tailEnd/>
              </a:ln>
            </p:spPr>
            <p:txBody>
              <a:bodyPr>
                <a:spAutoFit/>
              </a:bodyPr>
              <a:lstStyle/>
              <a:p>
                <a:r>
                  <a:rPr lang="en-US" sz="1600" b="1" u="sng" dirty="0">
                    <a:latin typeface="Calibri" pitchFamily="34" charset="0"/>
                  </a:rPr>
                  <a:t>Display Case R2		Artifacts from Central Asia                               </a:t>
                </a:r>
              </a:p>
              <a:p>
                <a:endParaRPr lang="en-US" dirty="0">
                  <a:latin typeface="Calibri" pitchFamily="34" charset="0"/>
                </a:endParaRPr>
              </a:p>
              <a:p>
                <a:r>
                  <a:rPr lang="en-US" sz="1400" dirty="0">
                    <a:latin typeface="Calibri" pitchFamily="34" charset="0"/>
                  </a:rPr>
                  <a:t>Man’s Ceremonial Hat, Warrior Wood Carving, Hand Carved Flute, Amir Temur (Tamarlane) Plate</a:t>
                </a:r>
              </a:p>
            </p:txBody>
          </p:sp>
          <p:sp>
            <p:nvSpPr>
              <p:cNvPr id="14345" name="TextBox 22"/>
              <p:cNvSpPr txBox="1">
                <a:spLocks noChangeArrowheads="1"/>
              </p:cNvSpPr>
              <p:nvPr/>
            </p:nvSpPr>
            <p:spPr bwMode="auto">
              <a:xfrm>
                <a:off x="4320" y="3216"/>
                <a:ext cx="576" cy="349"/>
              </a:xfrm>
              <a:prstGeom prst="rect">
                <a:avLst/>
              </a:prstGeom>
              <a:noFill/>
              <a:ln w="9525">
                <a:noFill/>
                <a:miter lim="800000"/>
                <a:headEnd/>
                <a:tailEnd/>
              </a:ln>
            </p:spPr>
            <p:txBody>
              <a:bodyPr wrap="square">
                <a:spAutoFit/>
              </a:bodyPr>
              <a:lstStyle/>
              <a:p>
                <a:pPr algn="r"/>
                <a:r>
                  <a:rPr lang="en-US" sz="1400" dirty="0">
                    <a:solidFill>
                      <a:srgbClr val="FF0000"/>
                    </a:solidFill>
                    <a:latin typeface="Calibri" pitchFamily="34" charset="0"/>
                  </a:rPr>
                  <a:t>    1.1 3.1</a:t>
                </a:r>
              </a:p>
              <a:p>
                <a:pPr algn="r"/>
                <a:r>
                  <a:rPr lang="en-US" sz="1400" dirty="0">
                    <a:solidFill>
                      <a:srgbClr val="FF0000"/>
                    </a:solidFill>
                    <a:latin typeface="Calibri" pitchFamily="34" charset="0"/>
                  </a:rPr>
                  <a:t>3.2</a:t>
                </a:r>
              </a:p>
            </p:txBody>
          </p:sp>
        </p:grpSp>
      </p:grpSp>
      <p:sp>
        <p:nvSpPr>
          <p:cNvPr id="10" name="TextBox 9"/>
          <p:cNvSpPr txBox="1"/>
          <p:nvPr/>
        </p:nvSpPr>
        <p:spPr>
          <a:xfrm>
            <a:off x="1257301" y="7008777"/>
            <a:ext cx="4114800" cy="1938992"/>
          </a:xfrm>
          <a:prstGeom prst="rect">
            <a:avLst/>
          </a:prstGeom>
          <a:noFill/>
        </p:spPr>
        <p:txBody>
          <a:bodyPr wrap="square" rtlCol="0">
            <a:spAutoFit/>
          </a:bodyPr>
          <a:lstStyle/>
          <a:p>
            <a:r>
              <a:rPr lang="en-US" sz="1000" b="1" dirty="0"/>
              <a:t>Kazakhstan</a:t>
            </a:r>
          </a:p>
          <a:p>
            <a:r>
              <a:rPr lang="en-US" sz="1000" dirty="0"/>
              <a:t>In the past ethnic Kazakhs lived in YURTS, portable tents of felt, which were easily moved from place to place.  Today most of the people live in cities and villages.  They commonly eat horsemeat and drink mare’s milk.</a:t>
            </a:r>
          </a:p>
          <a:p>
            <a:endParaRPr lang="en-US" sz="1000" dirty="0"/>
          </a:p>
          <a:p>
            <a:endParaRPr lang="en-US" sz="1000" dirty="0"/>
          </a:p>
          <a:p>
            <a:r>
              <a:rPr lang="en-US" sz="1000" b="1" dirty="0"/>
              <a:t>Tamarlane  (Amir Temur)</a:t>
            </a:r>
          </a:p>
          <a:p>
            <a:r>
              <a:rPr lang="en-US" sz="1000" dirty="0"/>
              <a:t>Tamarlane was a great military leader from Uzbekistan during the Middle Ages.  He dominated Central Asia for much of the fourteenth century, often destroying areas he conquered.</a:t>
            </a:r>
          </a:p>
          <a:p>
            <a:endParaRPr lang="en-US" sz="1000" b="1" dirty="0"/>
          </a:p>
        </p:txBody>
      </p:sp>
      <p:sp>
        <p:nvSpPr>
          <p:cNvPr id="11" name="TextBox 10"/>
          <p:cNvSpPr txBox="1"/>
          <p:nvPr/>
        </p:nvSpPr>
        <p:spPr>
          <a:xfrm>
            <a:off x="0" y="1676400"/>
            <a:ext cx="2286000" cy="3477875"/>
          </a:xfrm>
          <a:prstGeom prst="rect">
            <a:avLst/>
          </a:prstGeom>
          <a:noFill/>
        </p:spPr>
        <p:txBody>
          <a:bodyPr wrap="square" rtlCol="0">
            <a:spAutoFit/>
          </a:bodyPr>
          <a:lstStyle/>
          <a:p>
            <a:r>
              <a:rPr lang="en-US" sz="1000" b="1" u="sng" dirty="0"/>
              <a:t>KYRGYSTAN</a:t>
            </a:r>
          </a:p>
          <a:p>
            <a:r>
              <a:rPr lang="en-US" sz="1000" b="1" dirty="0"/>
              <a:t>Location:  bordered by Kazakhstan to the north, Uzbekistan to the west and southwest, Tajikistan to the southwest and China to the east.</a:t>
            </a:r>
          </a:p>
          <a:p>
            <a:r>
              <a:rPr lang="en-US" sz="1000" b="1" dirty="0"/>
              <a:t>Capital:  Bishkek</a:t>
            </a:r>
          </a:p>
          <a:p>
            <a:r>
              <a:rPr lang="en-US" sz="1000" b="1" dirty="0"/>
              <a:t>Language:  Kyrgyz &amp; Russian</a:t>
            </a:r>
          </a:p>
          <a:p>
            <a:r>
              <a:rPr lang="en-US" sz="1000" b="1" dirty="0"/>
              <a:t>Land Area:  77,202 </a:t>
            </a:r>
            <a:r>
              <a:rPr lang="en-US" sz="1000" b="1" dirty="0" err="1"/>
              <a:t>sq</a:t>
            </a:r>
            <a:r>
              <a:rPr lang="en-US" sz="1000" b="1" dirty="0"/>
              <a:t> mi</a:t>
            </a:r>
          </a:p>
          <a:p>
            <a:r>
              <a:rPr lang="en-US" sz="1000" b="1" dirty="0"/>
              <a:t>Population:  2016 estimate</a:t>
            </a:r>
          </a:p>
          <a:p>
            <a:r>
              <a:rPr lang="en-US" sz="1000" b="1" dirty="0"/>
              <a:t>6,019,480</a:t>
            </a:r>
          </a:p>
          <a:p>
            <a:r>
              <a:rPr lang="en-US" sz="1000" b="1" dirty="0"/>
              <a:t>Resources:  coal, gold, uranium, antimony </a:t>
            </a:r>
          </a:p>
          <a:p>
            <a:r>
              <a:rPr lang="en-US" sz="1000" b="1" dirty="0"/>
              <a:t>Education:  To graduate, a student must complete the 11-year school course and pass 4 mandatory state exams in writing, math, history and a foreign language</a:t>
            </a:r>
          </a:p>
          <a:p>
            <a:r>
              <a:rPr lang="en-US" sz="1000" b="1" dirty="0"/>
              <a:t>Religion:  80% Islam, 17% Russian Orthodox Church.</a:t>
            </a:r>
          </a:p>
          <a:p>
            <a:r>
              <a:rPr lang="en-US" sz="1000" b="1" dirty="0"/>
              <a:t>                                                              </a:t>
            </a:r>
          </a:p>
          <a:p>
            <a:endParaRPr lang="en-US" sz="1000" b="1" dirty="0"/>
          </a:p>
        </p:txBody>
      </p:sp>
      <p:sp>
        <p:nvSpPr>
          <p:cNvPr id="15" name="TextBox 14"/>
          <p:cNvSpPr txBox="1"/>
          <p:nvPr/>
        </p:nvSpPr>
        <p:spPr>
          <a:xfrm>
            <a:off x="0" y="4876800"/>
            <a:ext cx="2038350" cy="2246769"/>
          </a:xfrm>
          <a:prstGeom prst="rect">
            <a:avLst/>
          </a:prstGeom>
          <a:noFill/>
        </p:spPr>
        <p:txBody>
          <a:bodyPr wrap="square" rtlCol="0">
            <a:spAutoFit/>
          </a:bodyPr>
          <a:lstStyle/>
          <a:p>
            <a:r>
              <a:rPr lang="en-US" sz="1000" b="1" u="sng" dirty="0"/>
              <a:t>TURKMENISTAN</a:t>
            </a:r>
          </a:p>
          <a:p>
            <a:r>
              <a:rPr lang="en-US" sz="1000" b="1" dirty="0"/>
              <a:t>Location:  bordered by Kazakhstan to the northwest, Afghanistan to the southeast</a:t>
            </a:r>
          </a:p>
          <a:p>
            <a:r>
              <a:rPr lang="en-US" sz="1000" b="1" dirty="0"/>
              <a:t>Capital:  Ashgabat</a:t>
            </a:r>
          </a:p>
          <a:p>
            <a:r>
              <a:rPr lang="en-US" sz="1000" b="1" dirty="0"/>
              <a:t>Language:  Turkmen</a:t>
            </a:r>
          </a:p>
          <a:p>
            <a:r>
              <a:rPr lang="en-US" sz="1000" b="1" dirty="0"/>
              <a:t>Land Area:  189,660 </a:t>
            </a:r>
            <a:r>
              <a:rPr lang="en-US" sz="1000" b="1" dirty="0" err="1"/>
              <a:t>sq</a:t>
            </a:r>
            <a:r>
              <a:rPr lang="en-US" sz="1000" b="1" dirty="0"/>
              <a:t> mi</a:t>
            </a:r>
          </a:p>
          <a:p>
            <a:r>
              <a:rPr lang="en-US" sz="1000" b="1" dirty="0"/>
              <a:t>Population:  5,171,943</a:t>
            </a:r>
          </a:p>
          <a:p>
            <a:r>
              <a:rPr lang="en-US" sz="1000" b="1" dirty="0"/>
              <a:t>Resources:  Oil, Natural gas</a:t>
            </a:r>
          </a:p>
          <a:p>
            <a:r>
              <a:rPr lang="en-US" sz="1000" b="1" dirty="0"/>
              <a:t>Education:  Mandatory education for 10 years</a:t>
            </a:r>
          </a:p>
          <a:p>
            <a:r>
              <a:rPr lang="en-US" sz="1000" b="1" dirty="0"/>
              <a:t>Religion:  89% Islam, 10% Christianity</a:t>
            </a:r>
          </a:p>
          <a:p>
            <a:endParaRPr lang="en-US" sz="1000" b="1" dirty="0"/>
          </a:p>
        </p:txBody>
      </p:sp>
      <p:sp>
        <p:nvSpPr>
          <p:cNvPr id="16" name="TextBox 15"/>
          <p:cNvSpPr txBox="1"/>
          <p:nvPr/>
        </p:nvSpPr>
        <p:spPr>
          <a:xfrm>
            <a:off x="2590800" y="1669923"/>
            <a:ext cx="2133600" cy="1938992"/>
          </a:xfrm>
          <a:prstGeom prst="rect">
            <a:avLst/>
          </a:prstGeom>
          <a:noFill/>
        </p:spPr>
        <p:txBody>
          <a:bodyPr wrap="square" rtlCol="0">
            <a:spAutoFit/>
          </a:bodyPr>
          <a:lstStyle/>
          <a:p>
            <a:r>
              <a:rPr lang="en-US" sz="1000" b="1" u="sng" dirty="0"/>
              <a:t>UZBEKISTAN</a:t>
            </a:r>
          </a:p>
          <a:p>
            <a:r>
              <a:rPr lang="en-US" sz="1000" b="1" dirty="0"/>
              <a:t>Location:  is one of only two doubly landlocked countries in the world.  </a:t>
            </a:r>
          </a:p>
          <a:p>
            <a:r>
              <a:rPr lang="en-US" sz="1000" b="1" dirty="0"/>
              <a:t>Capital:  Tashkent</a:t>
            </a:r>
          </a:p>
          <a:p>
            <a:r>
              <a:rPr lang="en-US" sz="1000" b="1" dirty="0"/>
              <a:t>Language:  Uzbek, Russian</a:t>
            </a:r>
          </a:p>
          <a:p>
            <a:r>
              <a:rPr lang="en-US" sz="1000" b="1" dirty="0"/>
              <a:t>Land Area:  173,351 </a:t>
            </a:r>
            <a:r>
              <a:rPr lang="en-US" sz="1000" b="1" dirty="0" err="1"/>
              <a:t>sq</a:t>
            </a:r>
            <a:r>
              <a:rPr lang="en-US" sz="1000" b="1" dirty="0"/>
              <a:t> mi</a:t>
            </a:r>
          </a:p>
          <a:p>
            <a:r>
              <a:rPr lang="en-US" sz="1000" b="1" dirty="0"/>
              <a:t>Population:  32,979,000</a:t>
            </a:r>
          </a:p>
          <a:p>
            <a:r>
              <a:rPr lang="en-US" sz="1000" b="1" dirty="0"/>
              <a:t>Resources:  cotton, gold, uranium and natural gas</a:t>
            </a:r>
          </a:p>
          <a:p>
            <a:r>
              <a:rPr lang="en-US" sz="1000" b="1" dirty="0"/>
              <a:t>Literacy:  99.3$</a:t>
            </a:r>
          </a:p>
          <a:p>
            <a:r>
              <a:rPr lang="en-US" sz="1000" b="1" dirty="0"/>
              <a:t>Religion:  88% Sunni Islam</a:t>
            </a:r>
          </a:p>
        </p:txBody>
      </p:sp>
      <p:sp>
        <p:nvSpPr>
          <p:cNvPr id="17" name="TextBox 16"/>
          <p:cNvSpPr txBox="1"/>
          <p:nvPr/>
        </p:nvSpPr>
        <p:spPr>
          <a:xfrm>
            <a:off x="2628900" y="4291993"/>
            <a:ext cx="2057400" cy="2246769"/>
          </a:xfrm>
          <a:prstGeom prst="rect">
            <a:avLst/>
          </a:prstGeom>
          <a:noFill/>
        </p:spPr>
        <p:txBody>
          <a:bodyPr wrap="square" rtlCol="0">
            <a:spAutoFit/>
          </a:bodyPr>
          <a:lstStyle/>
          <a:p>
            <a:r>
              <a:rPr lang="en-US" sz="1000" b="1" u="sng" dirty="0"/>
              <a:t>KAZAKHSTAN</a:t>
            </a:r>
          </a:p>
          <a:p>
            <a:r>
              <a:rPr lang="en-US" sz="1000" b="1" dirty="0"/>
              <a:t>Location:  is the world’s largest landlocked country in Central Asia</a:t>
            </a:r>
          </a:p>
          <a:p>
            <a:r>
              <a:rPr lang="en-US" sz="1000" b="1" dirty="0"/>
              <a:t>Capital:  Astana</a:t>
            </a:r>
          </a:p>
          <a:p>
            <a:r>
              <a:rPr lang="en-US" sz="1000" b="1" dirty="0"/>
              <a:t>Language:  Kazakh, Russian</a:t>
            </a:r>
          </a:p>
          <a:p>
            <a:r>
              <a:rPr lang="en-US" sz="1000" b="1" dirty="0"/>
              <a:t>Land Area:  1,052,100 </a:t>
            </a:r>
            <a:r>
              <a:rPr lang="en-US" sz="1000" b="1" dirty="0" err="1"/>
              <a:t>sq</a:t>
            </a:r>
            <a:r>
              <a:rPr lang="en-US" sz="1000" b="1" dirty="0"/>
              <a:t> mi</a:t>
            </a:r>
          </a:p>
          <a:p>
            <a:r>
              <a:rPr lang="en-US" sz="1000" b="1" dirty="0"/>
              <a:t>Population:  18,050,488</a:t>
            </a:r>
          </a:p>
          <a:p>
            <a:r>
              <a:rPr lang="en-US" sz="1000" b="1" dirty="0"/>
              <a:t>Resources:  Oil, natural gas, uranium, chromium, lead, zinc and diamonds</a:t>
            </a:r>
          </a:p>
          <a:p>
            <a:r>
              <a:rPr lang="en-US" sz="1000" b="1" dirty="0"/>
              <a:t>Literacy:  99.5%</a:t>
            </a:r>
          </a:p>
          <a:p>
            <a:r>
              <a:rPr lang="en-US" sz="1000" b="1" dirty="0"/>
              <a:t>Religion:  70.4% Islam, 24.7% Christianity</a:t>
            </a:r>
          </a:p>
        </p:txBody>
      </p:sp>
      <p:sp>
        <p:nvSpPr>
          <p:cNvPr id="6" name="TextBox 5">
            <a:extLst>
              <a:ext uri="{FF2B5EF4-FFF2-40B4-BE49-F238E27FC236}">
                <a16:creationId xmlns:a16="http://schemas.microsoft.com/office/drawing/2014/main" id="{361A1A75-11FB-4416-A2AF-9B5277C29C9B}"/>
              </a:ext>
            </a:extLst>
          </p:cNvPr>
          <p:cNvSpPr txBox="1"/>
          <p:nvPr/>
        </p:nvSpPr>
        <p:spPr>
          <a:xfrm>
            <a:off x="6365082" y="8686800"/>
            <a:ext cx="325730" cy="246221"/>
          </a:xfrm>
          <a:prstGeom prst="rect">
            <a:avLst/>
          </a:prstGeom>
          <a:noFill/>
        </p:spPr>
        <p:txBody>
          <a:bodyPr wrap="none" rtlCol="0">
            <a:spAutoFit/>
          </a:bodyPr>
          <a:lstStyle/>
          <a:p>
            <a:r>
              <a:rPr lang="en-US" sz="1000" dirty="0"/>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8"/>
          <p:cNvGrpSpPr>
            <a:grpSpLocks/>
          </p:cNvGrpSpPr>
          <p:nvPr/>
        </p:nvGrpSpPr>
        <p:grpSpPr bwMode="auto">
          <a:xfrm>
            <a:off x="171450" y="914399"/>
            <a:ext cx="6481763" cy="1570566"/>
            <a:chOff x="144" y="3360"/>
            <a:chExt cx="5444" cy="742"/>
          </a:xfrm>
        </p:grpSpPr>
        <p:sp>
          <p:nvSpPr>
            <p:cNvPr id="9222" name="TextBox 16"/>
            <p:cNvSpPr txBox="1">
              <a:spLocks noChangeArrowheads="1"/>
            </p:cNvSpPr>
            <p:nvPr/>
          </p:nvSpPr>
          <p:spPr bwMode="auto">
            <a:xfrm>
              <a:off x="144" y="3360"/>
              <a:ext cx="4080" cy="742"/>
            </a:xfrm>
            <a:prstGeom prst="rect">
              <a:avLst/>
            </a:prstGeom>
            <a:noFill/>
            <a:ln w="9525">
              <a:noFill/>
              <a:miter lim="800000"/>
              <a:headEnd/>
              <a:tailEnd/>
            </a:ln>
          </p:spPr>
          <p:txBody>
            <a:bodyPr>
              <a:spAutoFit/>
            </a:bodyPr>
            <a:lstStyle/>
            <a:p>
              <a:r>
                <a:rPr lang="en-US" sz="1600" b="1" u="sng" dirty="0">
                  <a:latin typeface="Calibri" pitchFamily="34" charset="0"/>
                </a:rPr>
                <a:t>Display Case L3		Man’s Clothing, Uzbekistan</a:t>
              </a:r>
            </a:p>
            <a:p>
              <a:endParaRPr lang="en-US" dirty="0">
                <a:latin typeface="Calibri" pitchFamily="34" charset="0"/>
              </a:endParaRPr>
            </a:p>
            <a:p>
              <a:r>
                <a:rPr lang="en-US" sz="1400" dirty="0">
                  <a:latin typeface="Calibri" pitchFamily="34" charset="0"/>
                </a:rPr>
                <a:t>Man’s Ceremonial Robe, heavy ornamentation typical of Central Asia.</a:t>
              </a:r>
            </a:p>
            <a:p>
              <a:endParaRPr lang="en-US" dirty="0">
                <a:latin typeface="Calibri" pitchFamily="34" charset="0"/>
              </a:endParaRPr>
            </a:p>
          </p:txBody>
        </p:sp>
        <p:sp>
          <p:nvSpPr>
            <p:cNvPr id="9223" name="TextBox 17"/>
            <p:cNvSpPr txBox="1">
              <a:spLocks noChangeArrowheads="1"/>
            </p:cNvSpPr>
            <p:nvPr/>
          </p:nvSpPr>
          <p:spPr bwMode="auto">
            <a:xfrm>
              <a:off x="5184" y="3504"/>
              <a:ext cx="404" cy="145"/>
            </a:xfrm>
            <a:prstGeom prst="rect">
              <a:avLst/>
            </a:prstGeom>
            <a:noFill/>
            <a:ln w="9525">
              <a:noFill/>
              <a:miter lim="800000"/>
              <a:headEnd/>
              <a:tailEnd/>
            </a:ln>
          </p:spPr>
          <p:txBody>
            <a:bodyPr>
              <a:spAutoFit/>
            </a:bodyPr>
            <a:lstStyle/>
            <a:p>
              <a:pPr algn="r"/>
              <a:r>
                <a:rPr lang="en-US" sz="1400" dirty="0">
                  <a:solidFill>
                    <a:srgbClr val="0070C0"/>
                  </a:solidFill>
                  <a:latin typeface="Calibri" pitchFamily="34" charset="0"/>
                </a:rPr>
                <a:t>1.1</a:t>
              </a:r>
            </a:p>
          </p:txBody>
        </p:sp>
        <p:sp>
          <p:nvSpPr>
            <p:cNvPr id="9224" name="TextBox 18"/>
            <p:cNvSpPr txBox="1">
              <a:spLocks noChangeArrowheads="1"/>
            </p:cNvSpPr>
            <p:nvPr/>
          </p:nvSpPr>
          <p:spPr bwMode="auto">
            <a:xfrm>
              <a:off x="4368" y="3504"/>
              <a:ext cx="720" cy="349"/>
            </a:xfrm>
            <a:prstGeom prst="rect">
              <a:avLst/>
            </a:prstGeom>
            <a:noFill/>
            <a:ln w="9525">
              <a:noFill/>
              <a:miter lim="800000"/>
              <a:headEnd/>
              <a:tailEnd/>
            </a:ln>
          </p:spPr>
          <p:txBody>
            <a:bodyPr>
              <a:spAutoFit/>
            </a:bodyPr>
            <a:lstStyle/>
            <a:p>
              <a:pPr algn="r"/>
              <a:r>
                <a:rPr lang="en-US" sz="1400" dirty="0">
                  <a:solidFill>
                    <a:srgbClr val="FF0000"/>
                  </a:solidFill>
                  <a:latin typeface="Calibri" pitchFamily="34" charset="0"/>
                </a:rPr>
                <a:t>1.1</a:t>
              </a:r>
            </a:p>
            <a:p>
              <a:pPr algn="r"/>
              <a:r>
                <a:rPr lang="en-US" sz="1400" dirty="0">
                  <a:solidFill>
                    <a:srgbClr val="FF0000"/>
                  </a:solidFill>
                  <a:latin typeface="Calibri" pitchFamily="34" charset="0"/>
                </a:rPr>
                <a:t>3.1</a:t>
              </a:r>
            </a:p>
            <a:p>
              <a:pPr algn="r"/>
              <a:r>
                <a:rPr lang="en-US" sz="1400" dirty="0">
                  <a:solidFill>
                    <a:srgbClr val="FF0000"/>
                  </a:solidFill>
                  <a:latin typeface="Calibri" pitchFamily="34" charset="0"/>
                </a:rPr>
                <a:t>3.2</a:t>
              </a:r>
            </a:p>
          </p:txBody>
        </p:sp>
      </p:grpSp>
      <p:pic>
        <p:nvPicPr>
          <p:cNvPr id="9220" name="Picture 14" descr="CIMG5535"/>
          <p:cNvPicPr>
            <a:picLocks noChangeAspect="1" noChangeArrowheads="1"/>
          </p:cNvPicPr>
          <p:nvPr/>
        </p:nvPicPr>
        <p:blipFill>
          <a:blip r:embed="rId3" cstate="print"/>
          <a:srcRect/>
          <a:stretch>
            <a:fillRect/>
          </a:stretch>
        </p:blipFill>
        <p:spPr bwMode="auto">
          <a:xfrm>
            <a:off x="1905001" y="2844801"/>
            <a:ext cx="3352800" cy="4330700"/>
          </a:xfrm>
          <a:prstGeom prst="rect">
            <a:avLst/>
          </a:prstGeom>
          <a:noFill/>
          <a:ln w="9525">
            <a:noFill/>
            <a:miter lim="800000"/>
            <a:headEnd/>
            <a:tailEnd/>
          </a:ln>
        </p:spPr>
      </p:pic>
      <p:sp>
        <p:nvSpPr>
          <p:cNvPr id="3" name="TextBox 2">
            <a:extLst>
              <a:ext uri="{FF2B5EF4-FFF2-40B4-BE49-F238E27FC236}">
                <a16:creationId xmlns:a16="http://schemas.microsoft.com/office/drawing/2014/main" id="{8EB66E47-8029-4650-B4FD-8F86CED39D4B}"/>
              </a:ext>
            </a:extLst>
          </p:cNvPr>
          <p:cNvSpPr txBox="1"/>
          <p:nvPr/>
        </p:nvSpPr>
        <p:spPr>
          <a:xfrm>
            <a:off x="6477000" y="8686800"/>
            <a:ext cx="325730" cy="246221"/>
          </a:xfrm>
          <a:prstGeom prst="rect">
            <a:avLst/>
          </a:prstGeom>
          <a:noFill/>
        </p:spPr>
        <p:txBody>
          <a:bodyPr wrap="none" rtlCol="0">
            <a:spAutoFit/>
          </a:bodyPr>
          <a:lstStyle/>
          <a:p>
            <a:r>
              <a:rPr lang="en-US" sz="1000" dirty="0"/>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B754-C571-40DE-8941-73390E163992}"/>
              </a:ext>
            </a:extLst>
          </p:cNvPr>
          <p:cNvSpPr>
            <a:spLocks noGrp="1"/>
          </p:cNvSpPr>
          <p:nvPr>
            <p:ph type="title"/>
          </p:nvPr>
        </p:nvSpPr>
        <p:spPr>
          <a:xfrm>
            <a:off x="342900" y="366184"/>
            <a:ext cx="2476500" cy="1524000"/>
          </a:xfrm>
        </p:spPr>
        <p:txBody>
          <a:bodyPr/>
          <a:lstStyle/>
          <a:p>
            <a:pPr algn="l"/>
            <a:r>
              <a:rPr lang="en-US" sz="1600" b="1" u="sng" dirty="0"/>
              <a:t>Display Case L1    Man’s    </a:t>
            </a:r>
            <a:br>
              <a:rPr lang="en-US" sz="1600" b="1" u="sng" dirty="0"/>
            </a:br>
            <a:r>
              <a:rPr lang="en-US" sz="1600" b="1" u="sng" dirty="0"/>
              <a:t>Traditional Middle Eastern</a:t>
            </a:r>
            <a:br>
              <a:rPr lang="en-US" sz="1600" b="1" u="sng" dirty="0"/>
            </a:br>
            <a:r>
              <a:rPr lang="en-US" sz="1600" b="1" u="sng" dirty="0"/>
              <a:t>Clothing</a:t>
            </a:r>
          </a:p>
        </p:txBody>
      </p:sp>
      <p:sp>
        <p:nvSpPr>
          <p:cNvPr id="3" name="Content Placeholder 2">
            <a:extLst>
              <a:ext uri="{FF2B5EF4-FFF2-40B4-BE49-F238E27FC236}">
                <a16:creationId xmlns:a16="http://schemas.microsoft.com/office/drawing/2014/main" id="{F4114134-02BB-4195-A230-DF593C885C53}"/>
              </a:ext>
            </a:extLst>
          </p:cNvPr>
          <p:cNvSpPr>
            <a:spLocks noGrp="1"/>
          </p:cNvSpPr>
          <p:nvPr>
            <p:ph idx="1"/>
          </p:nvPr>
        </p:nvSpPr>
        <p:spPr/>
        <p:txBody>
          <a:bodyPr/>
          <a:lstStyle/>
          <a:p>
            <a:r>
              <a:rPr lang="en-US" sz="1400" dirty="0"/>
              <a:t>Thobe is a male’s outer long robe like garment that is traditional wear in  Middle Eastern Countries and other </a:t>
            </a:r>
            <a:r>
              <a:rPr lang="en-US" sz="1400"/>
              <a:t>muslim</a:t>
            </a:r>
            <a:r>
              <a:rPr lang="en-US" sz="1400" dirty="0"/>
              <a:t> cultures.  They range from a casual look to a more professional business dress attire.  Usually worn with white undershirt or pants.</a:t>
            </a:r>
          </a:p>
        </p:txBody>
      </p:sp>
      <p:sp>
        <p:nvSpPr>
          <p:cNvPr id="7" name="TextBox 6">
            <a:extLst>
              <a:ext uri="{FF2B5EF4-FFF2-40B4-BE49-F238E27FC236}">
                <a16:creationId xmlns:a16="http://schemas.microsoft.com/office/drawing/2014/main" id="{590BE32B-133D-417D-AE80-1768DB753B9F}"/>
              </a:ext>
            </a:extLst>
          </p:cNvPr>
          <p:cNvSpPr txBox="1"/>
          <p:nvPr/>
        </p:nvSpPr>
        <p:spPr>
          <a:xfrm>
            <a:off x="4343400" y="533400"/>
            <a:ext cx="1905000" cy="923330"/>
          </a:xfrm>
          <a:prstGeom prst="rect">
            <a:avLst/>
          </a:prstGeom>
          <a:noFill/>
        </p:spPr>
        <p:txBody>
          <a:bodyPr wrap="square" rtlCol="0">
            <a:spAutoFit/>
          </a:bodyPr>
          <a:lstStyle/>
          <a:p>
            <a:r>
              <a:rPr lang="en-US" dirty="0">
                <a:solidFill>
                  <a:srgbClr val="FF0000"/>
                </a:solidFill>
              </a:rPr>
              <a:t>1.1</a:t>
            </a:r>
            <a:r>
              <a:rPr lang="en-US" dirty="0">
                <a:solidFill>
                  <a:schemeClr val="tx2"/>
                </a:solidFill>
              </a:rPr>
              <a:t>        1.1</a:t>
            </a:r>
            <a:endParaRPr lang="en-US" dirty="0">
              <a:solidFill>
                <a:srgbClr val="FF0000"/>
              </a:solidFill>
            </a:endParaRPr>
          </a:p>
          <a:p>
            <a:r>
              <a:rPr lang="en-US" dirty="0">
                <a:solidFill>
                  <a:srgbClr val="FF0000"/>
                </a:solidFill>
              </a:rPr>
              <a:t>3.1</a:t>
            </a:r>
          </a:p>
          <a:p>
            <a:r>
              <a:rPr lang="en-US" dirty="0">
                <a:solidFill>
                  <a:srgbClr val="FF0000"/>
                </a:solidFill>
              </a:rPr>
              <a:t>3.2</a:t>
            </a:r>
          </a:p>
        </p:txBody>
      </p:sp>
      <p:pic>
        <p:nvPicPr>
          <p:cNvPr id="9" name="Picture 8">
            <a:extLst>
              <a:ext uri="{FF2B5EF4-FFF2-40B4-BE49-F238E27FC236}">
                <a16:creationId xmlns:a16="http://schemas.microsoft.com/office/drawing/2014/main" id="{E2712F80-FE90-43E0-B898-C30D6CA87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457574"/>
            <a:ext cx="4191000" cy="3686175"/>
          </a:xfrm>
          <a:prstGeom prst="rect">
            <a:avLst/>
          </a:prstGeom>
        </p:spPr>
      </p:pic>
      <p:sp>
        <p:nvSpPr>
          <p:cNvPr id="11" name="TextBox 10">
            <a:extLst>
              <a:ext uri="{FF2B5EF4-FFF2-40B4-BE49-F238E27FC236}">
                <a16:creationId xmlns:a16="http://schemas.microsoft.com/office/drawing/2014/main" id="{F4B9C162-5B59-40F1-BEDB-599DEF73FB5A}"/>
              </a:ext>
            </a:extLst>
          </p:cNvPr>
          <p:cNvSpPr txBox="1"/>
          <p:nvPr/>
        </p:nvSpPr>
        <p:spPr>
          <a:xfrm>
            <a:off x="6248400" y="8610600"/>
            <a:ext cx="341760" cy="261610"/>
          </a:xfrm>
          <a:prstGeom prst="rect">
            <a:avLst/>
          </a:prstGeom>
          <a:noFill/>
        </p:spPr>
        <p:txBody>
          <a:bodyPr wrap="none" rtlCol="0">
            <a:spAutoFit/>
          </a:bodyPr>
          <a:lstStyle/>
          <a:p>
            <a:r>
              <a:rPr lang="en-US" sz="1100" dirty="0"/>
              <a:t>18</a:t>
            </a:r>
          </a:p>
        </p:txBody>
      </p:sp>
    </p:spTree>
    <p:extLst>
      <p:ext uri="{BB962C8B-B14F-4D97-AF65-F5344CB8AC3E}">
        <p14:creationId xmlns:p14="http://schemas.microsoft.com/office/powerpoint/2010/main" val="406050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4914900" y="8475134"/>
            <a:ext cx="1600200" cy="486833"/>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sp>
        <p:nvSpPr>
          <p:cNvPr id="3076" name="TextBox 2"/>
          <p:cNvSpPr txBox="1">
            <a:spLocks noChangeArrowheads="1"/>
          </p:cNvSpPr>
          <p:nvPr/>
        </p:nvSpPr>
        <p:spPr bwMode="auto">
          <a:xfrm>
            <a:off x="457200" y="1828800"/>
            <a:ext cx="6000750" cy="7201972"/>
          </a:xfrm>
          <a:prstGeom prst="rect">
            <a:avLst/>
          </a:prstGeom>
          <a:noFill/>
          <a:ln w="9525">
            <a:noFill/>
            <a:miter lim="800000"/>
            <a:headEnd/>
            <a:tailEnd/>
          </a:ln>
        </p:spPr>
        <p:txBody>
          <a:bodyPr wrap="square">
            <a:spAutoFit/>
          </a:bodyPr>
          <a:lstStyle/>
          <a:p>
            <a:endParaRPr lang="en-US" sz="1400" dirty="0">
              <a:latin typeface="Calibri" pitchFamily="34" charset="0"/>
            </a:endParaRPr>
          </a:p>
          <a:p>
            <a:r>
              <a:rPr lang="en-US" sz="1400" dirty="0">
                <a:latin typeface="Calibri" pitchFamily="34" charset="0"/>
              </a:rPr>
              <a:t>Dear Educator,</a:t>
            </a:r>
          </a:p>
          <a:p>
            <a:endParaRPr lang="en-US" sz="1400" dirty="0">
              <a:latin typeface="Calibri" pitchFamily="34" charset="0"/>
            </a:endParaRPr>
          </a:p>
          <a:p>
            <a:r>
              <a:rPr lang="en-US" sz="1400" dirty="0">
                <a:latin typeface="Calibri" pitchFamily="34" charset="0"/>
              </a:rPr>
              <a:t>First, permit us to thank you for your contribution to America’s future generation.  Our children are our most prized treasure, and your contribution to their education sincerely appreciated.</a:t>
            </a:r>
          </a:p>
          <a:p>
            <a:endParaRPr lang="en-US" sz="1400" dirty="0">
              <a:latin typeface="Calibri" pitchFamily="34" charset="0"/>
            </a:endParaRPr>
          </a:p>
          <a:p>
            <a:r>
              <a:rPr lang="en-US" sz="1400" dirty="0">
                <a:latin typeface="Calibri" pitchFamily="34" charset="0"/>
              </a:rPr>
              <a:t>We hope the Traveling Road Show will assist you in broadening your teaching resources.  Our aim is to stimulate young minds to want to learn by exposing them to artifacts and exhibits seldom encountered in every day life in America.  If the experience encourages one child to want to learn, we have accomplished our objective.</a:t>
            </a:r>
          </a:p>
          <a:p>
            <a:endParaRPr lang="en-US" sz="1400" dirty="0">
              <a:latin typeface="Calibri" pitchFamily="34" charset="0"/>
            </a:endParaRPr>
          </a:p>
          <a:p>
            <a:r>
              <a:rPr lang="en-US" sz="1400" dirty="0">
                <a:latin typeface="Calibri" pitchFamily="34" charset="0"/>
              </a:rPr>
              <a:t>In the attached documents, you will find the correlation of  National  Standards,  Oklahoma Priority Academic Student Skills for Grades 6 and 7 and Texas 6</a:t>
            </a:r>
            <a:r>
              <a:rPr lang="en-US" sz="1400" baseline="30000" dirty="0">
                <a:latin typeface="Calibri" pitchFamily="34" charset="0"/>
              </a:rPr>
              <a:t>th</a:t>
            </a:r>
            <a:r>
              <a:rPr lang="en-US" sz="1400" dirty="0">
                <a:latin typeface="Calibri" pitchFamily="34" charset="0"/>
              </a:rPr>
              <a:t> grade.  The purpose of the correlation is to assist in linking Road Show displays with education objectives taught on the respective material of social studies, history, geography, art and culture.  Included in the packet are examples of lesson plans which may be used to stimulate learning both prior to our visit and after.</a:t>
            </a:r>
          </a:p>
          <a:p>
            <a:endParaRPr lang="en-US" sz="1400" dirty="0">
              <a:latin typeface="Calibri" pitchFamily="34" charset="0"/>
            </a:endParaRPr>
          </a:p>
          <a:p>
            <a:r>
              <a:rPr lang="en-US" sz="1400">
                <a:latin typeface="Calibri" pitchFamily="34" charset="0"/>
              </a:rPr>
              <a:t>If </a:t>
            </a:r>
            <a:r>
              <a:rPr lang="en-US" sz="1400" dirty="0">
                <a:latin typeface="Calibri" pitchFamily="34" charset="0"/>
              </a:rPr>
              <a:t>there is anything we can do to make the Road Show experience more helpful please let us know.</a:t>
            </a:r>
          </a:p>
          <a:p>
            <a:endParaRPr lang="en-US" sz="1400" dirty="0">
              <a:latin typeface="Calibri" pitchFamily="34" charset="0"/>
            </a:endParaRPr>
          </a:p>
          <a:p>
            <a:r>
              <a:rPr lang="en-US" sz="1400" dirty="0">
                <a:latin typeface="Calibri" pitchFamily="34" charset="0"/>
              </a:rPr>
              <a:t>Respectfully,</a:t>
            </a:r>
          </a:p>
          <a:p>
            <a:endParaRPr lang="en-US" sz="1400" dirty="0">
              <a:latin typeface="Calibri" pitchFamily="34" charset="0"/>
            </a:endParaRPr>
          </a:p>
          <a:p>
            <a:endParaRPr lang="en-US" sz="1400" dirty="0">
              <a:latin typeface="Calibri" pitchFamily="34" charset="0"/>
            </a:endParaRPr>
          </a:p>
          <a:p>
            <a:endParaRPr lang="en-US" sz="1400" dirty="0">
              <a:latin typeface="Calibri" pitchFamily="34" charset="0"/>
            </a:endParaRPr>
          </a:p>
          <a:p>
            <a:r>
              <a:rPr lang="en-US" sz="1400" dirty="0">
                <a:latin typeface="Calibri" pitchFamily="34" charset="0"/>
              </a:rPr>
              <a:t>D’Lese Travis, Executive Director</a:t>
            </a:r>
          </a:p>
          <a:p>
            <a:r>
              <a:rPr lang="en-US" sz="1400" dirty="0">
                <a:latin typeface="Calibri" pitchFamily="34" charset="0"/>
              </a:rPr>
              <a:t>General Tommy Franks Leadership Institute and Museum</a:t>
            </a:r>
          </a:p>
          <a:p>
            <a:endParaRPr lang="en-US" sz="1400" dirty="0">
              <a:latin typeface="Calibri" pitchFamily="34" charset="0"/>
            </a:endParaRPr>
          </a:p>
          <a:p>
            <a:pPr>
              <a:buFontTx/>
              <a:buAutoNum type="alphaUcPeriod" startAt="2"/>
            </a:pPr>
            <a:endParaRPr lang="en-US" sz="1400" dirty="0">
              <a:latin typeface="Calibri" pitchFamily="34" charset="0"/>
            </a:endParaRPr>
          </a:p>
        </p:txBody>
      </p:sp>
      <p:pic>
        <p:nvPicPr>
          <p:cNvPr id="3077" name="Picture 4"/>
          <p:cNvPicPr>
            <a:picLocks noChangeAspect="1" noChangeArrowheads="1"/>
          </p:cNvPicPr>
          <p:nvPr/>
        </p:nvPicPr>
        <p:blipFill>
          <a:blip r:embed="rId3" cstate="print"/>
          <a:srcRect/>
          <a:stretch>
            <a:fillRect/>
          </a:stretch>
        </p:blipFill>
        <p:spPr bwMode="auto">
          <a:xfrm>
            <a:off x="2133600" y="0"/>
            <a:ext cx="2438400" cy="1752600"/>
          </a:xfrm>
          <a:prstGeom prst="rect">
            <a:avLst/>
          </a:prstGeom>
          <a:noFill/>
          <a:ln w="9525">
            <a:noFill/>
            <a:miter lim="800000"/>
            <a:headEnd/>
            <a:tailEnd/>
          </a:ln>
        </p:spPr>
      </p:pic>
      <p:sp>
        <p:nvSpPr>
          <p:cNvPr id="3079" name="Oval 9"/>
          <p:cNvSpPr>
            <a:spLocks noChangeArrowheads="1"/>
          </p:cNvSpPr>
          <p:nvPr/>
        </p:nvSpPr>
        <p:spPr bwMode="auto">
          <a:xfrm>
            <a:off x="6229350" y="8432800"/>
            <a:ext cx="285750" cy="508000"/>
          </a:xfrm>
          <a:prstGeom prst="ellipse">
            <a:avLst/>
          </a:prstGeom>
          <a:noFill/>
          <a:ln w="9525">
            <a:noFill/>
            <a:round/>
            <a:headEnd/>
            <a:tailEnd/>
          </a:ln>
        </p:spPr>
        <p:txBody>
          <a:bodyPr wrap="none" anchor="ctr"/>
          <a:lstStyle/>
          <a:p>
            <a:endParaRPr lang="en-US" dirty="0"/>
          </a:p>
        </p:txBody>
      </p:sp>
      <p:sp>
        <p:nvSpPr>
          <p:cNvPr id="3080" name="Oval 10"/>
          <p:cNvSpPr>
            <a:spLocks noChangeArrowheads="1"/>
          </p:cNvSpPr>
          <p:nvPr/>
        </p:nvSpPr>
        <p:spPr bwMode="auto">
          <a:xfrm>
            <a:off x="6172200" y="8432800"/>
            <a:ext cx="400050" cy="508000"/>
          </a:xfrm>
          <a:prstGeom prst="ellipse">
            <a:avLst/>
          </a:prstGeom>
          <a:solidFill>
            <a:schemeClr val="bg1"/>
          </a:solidFill>
          <a:ln w="9525">
            <a:noFill/>
            <a:round/>
            <a:headEnd/>
            <a:tailEnd/>
          </a:ln>
        </p:spPr>
        <p:txBody>
          <a:bodyPr wrap="none" anchor="ctr"/>
          <a:lstStyle/>
          <a:p>
            <a:endParaRPr lang="en-US" dirty="0"/>
          </a:p>
        </p:txBody>
      </p:sp>
      <p:sp>
        <p:nvSpPr>
          <p:cNvPr id="33795" name="Rectangle 3"/>
          <p:cNvSpPr>
            <a:spLocks noChangeArrowheads="1"/>
          </p:cNvSpPr>
          <p:nvPr/>
        </p:nvSpPr>
        <p:spPr bwMode="auto">
          <a:xfrm>
            <a:off x="457200" y="990600"/>
            <a:ext cx="1828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a:ln>
                  <a:noFill/>
                </a:ln>
                <a:solidFill>
                  <a:srgbClr val="000000"/>
                </a:solidFill>
                <a:effectLst/>
                <a:latin typeface="Times New Roman" pitchFamily="18" charset="0"/>
                <a:ea typeface="SimSun" charset="-122"/>
                <a:cs typeface="Times New Roman" pitchFamily="18" charset="0"/>
              </a:rPr>
              <a:t>PO Box 222</a:t>
            </a:r>
            <a:endParaRPr kumimoji="0" lang="en-US" altLang="zh-CN" sz="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a:ln>
                  <a:noFill/>
                </a:ln>
                <a:solidFill>
                  <a:srgbClr val="000000"/>
                </a:solidFill>
                <a:effectLst/>
                <a:latin typeface="Times New Roman" pitchFamily="18" charset="0"/>
                <a:ea typeface="SimSun" charset="-122"/>
                <a:cs typeface="Times New Roman" pitchFamily="18" charset="0"/>
              </a:rPr>
              <a:t>507 South Main</a:t>
            </a:r>
            <a:endParaRPr kumimoji="0" lang="en-US" altLang="zh-CN" sz="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a:ln>
                  <a:noFill/>
                </a:ln>
                <a:solidFill>
                  <a:srgbClr val="000000"/>
                </a:solidFill>
                <a:effectLst/>
                <a:latin typeface="Times New Roman" pitchFamily="18" charset="0"/>
                <a:ea typeface="SimSun" charset="-122"/>
                <a:cs typeface="Times New Roman" pitchFamily="18" charset="0"/>
              </a:rPr>
              <a:t>Hobart, Oklahoma 73651</a:t>
            </a:r>
            <a:endParaRPr kumimoji="0" lang="en-US" altLang="zh-CN" sz="1800" b="0" i="0" u="none" strike="noStrike" cap="none" normalizeH="0" baseline="0" dirty="0">
              <a:ln>
                <a:noFill/>
              </a:ln>
              <a:solidFill>
                <a:schemeClr val="tx1"/>
              </a:solidFill>
              <a:effectLst/>
              <a:latin typeface="Arial" pitchFamily="34" charset="0"/>
            </a:endParaRPr>
          </a:p>
        </p:txBody>
      </p:sp>
      <p:sp>
        <p:nvSpPr>
          <p:cNvPr id="33796" name="Rectangle 4"/>
          <p:cNvSpPr>
            <a:spLocks noChangeArrowheads="1"/>
          </p:cNvSpPr>
          <p:nvPr/>
        </p:nvSpPr>
        <p:spPr bwMode="auto">
          <a:xfrm>
            <a:off x="3733800" y="914400"/>
            <a:ext cx="2667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a:ln>
                  <a:noFill/>
                </a:ln>
                <a:solidFill>
                  <a:srgbClr val="000000"/>
                </a:solidFill>
                <a:effectLst/>
                <a:latin typeface="Times New Roman" pitchFamily="18" charset="0"/>
                <a:ea typeface="SimSun" charset="-122"/>
                <a:cs typeface="Times New Roman" pitchFamily="18" charset="0"/>
              </a:rPr>
              <a:t>Phone: 580-726-5900</a:t>
            </a:r>
            <a:endParaRPr kumimoji="0" lang="en-US" altLang="zh-CN" sz="800" b="0" i="0" u="none" strike="noStrike" cap="none" normalizeH="0" baseline="0" dirty="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a:ln>
                  <a:noFill/>
                </a:ln>
                <a:solidFill>
                  <a:srgbClr val="000000"/>
                </a:solidFill>
                <a:effectLst/>
                <a:latin typeface="Times New Roman" pitchFamily="18" charset="0"/>
                <a:ea typeface="SimSun" charset="-122"/>
                <a:cs typeface="Times New Roman" pitchFamily="18" charset="0"/>
              </a:rPr>
              <a:t>Fax: 580-726-5901</a:t>
            </a:r>
            <a:endParaRPr kumimoji="0" lang="en-US" altLang="zh-CN" sz="800" b="0" i="0" u="none" strike="noStrike" cap="none" normalizeH="0" baseline="0" dirty="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CN" sz="1000" b="0" i="0" u="sng" strike="noStrike" cap="none" normalizeH="0" baseline="0" dirty="0">
                <a:ln>
                  <a:noFill/>
                </a:ln>
                <a:solidFill>
                  <a:srgbClr val="0000FF"/>
                </a:solidFill>
                <a:effectLst/>
                <a:latin typeface="Times New Roman" pitchFamily="18" charset="0"/>
                <a:ea typeface="SimSun" charset="-122"/>
                <a:cs typeface="Times New Roman" pitchFamily="18" charset="0"/>
              </a:rPr>
              <a:t>admin@tommyfranksmuseum.org</a:t>
            </a:r>
            <a:endParaRPr kumimoji="0" lang="en-US" altLang="zh-CN"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533400"/>
            <a:ext cx="3810000" cy="523220"/>
          </a:xfrm>
          <a:prstGeom prst="rect">
            <a:avLst/>
          </a:prstGeom>
          <a:noFill/>
        </p:spPr>
        <p:txBody>
          <a:bodyPr wrap="square" rtlCol="0">
            <a:spAutoFit/>
          </a:bodyPr>
          <a:lstStyle/>
          <a:p>
            <a:pPr algn="ctr"/>
            <a:r>
              <a:rPr lang="en-US" sz="2800" b="1" dirty="0"/>
              <a:t>CONTENTS</a:t>
            </a:r>
          </a:p>
        </p:txBody>
      </p:sp>
      <p:sp>
        <p:nvSpPr>
          <p:cNvPr id="4" name="TextBox 3"/>
          <p:cNvSpPr txBox="1"/>
          <p:nvPr/>
        </p:nvSpPr>
        <p:spPr>
          <a:xfrm>
            <a:off x="304800" y="2057400"/>
            <a:ext cx="6248400" cy="4893647"/>
          </a:xfrm>
          <a:prstGeom prst="rect">
            <a:avLst/>
          </a:prstGeom>
          <a:noFill/>
        </p:spPr>
        <p:txBody>
          <a:bodyPr wrap="square" rtlCol="0">
            <a:spAutoFit/>
          </a:bodyPr>
          <a:lstStyle/>
          <a:p>
            <a:r>
              <a:rPr lang="en-US" sz="1200" dirty="0"/>
              <a:t>About the Road Show   					 </a:t>
            </a:r>
          </a:p>
          <a:p>
            <a:endParaRPr lang="en-US" sz="1200" dirty="0"/>
          </a:p>
          <a:p>
            <a:r>
              <a:rPr lang="en-US" sz="1200" dirty="0"/>
              <a:t>Who is General Tommy Franks				</a:t>
            </a:r>
          </a:p>
          <a:p>
            <a:endParaRPr lang="en-US" sz="1200" dirty="0"/>
          </a:p>
          <a:p>
            <a:r>
              <a:rPr lang="en-US" sz="1200" dirty="0"/>
              <a:t>Explanation of Exhibits &amp; Items				</a:t>
            </a:r>
          </a:p>
          <a:p>
            <a:r>
              <a:rPr lang="en-US" sz="1200" dirty="0"/>
              <a:t>				</a:t>
            </a:r>
          </a:p>
          <a:p>
            <a:r>
              <a:rPr lang="en-US" sz="1200" dirty="0"/>
              <a:t>Sample questions and pronunciations				  </a:t>
            </a:r>
          </a:p>
          <a:p>
            <a:endParaRPr lang="en-US" sz="1200" dirty="0"/>
          </a:p>
          <a:p>
            <a:r>
              <a:rPr lang="en-US" sz="1200" dirty="0"/>
              <a:t>Terms and definitions			                        </a:t>
            </a:r>
          </a:p>
          <a:p>
            <a:endParaRPr lang="en-US" sz="1200" dirty="0"/>
          </a:p>
          <a:p>
            <a:r>
              <a:rPr lang="en-US" sz="1200" dirty="0"/>
              <a:t>Seek and find game				   </a:t>
            </a:r>
          </a:p>
          <a:p>
            <a:endParaRPr lang="en-US" sz="1200" dirty="0"/>
          </a:p>
          <a:p>
            <a:r>
              <a:rPr lang="en-US" sz="1200" dirty="0"/>
              <a:t>Lesson Worksheet					                      </a:t>
            </a:r>
          </a:p>
          <a:p>
            <a:endParaRPr lang="en-US" sz="1200" dirty="0"/>
          </a:p>
          <a:p>
            <a:r>
              <a:rPr lang="en-US" sz="1200" dirty="0"/>
              <a:t>					   </a:t>
            </a:r>
          </a:p>
          <a:p>
            <a:endParaRPr lang="en-US" sz="1200" dirty="0"/>
          </a:p>
          <a:p>
            <a:endParaRPr lang="en-US" sz="1200" dirty="0"/>
          </a:p>
          <a:p>
            <a:endParaRPr lang="en-US" sz="1200" dirty="0"/>
          </a:p>
          <a:p>
            <a:endParaRPr lang="en-US" sz="1200" dirty="0"/>
          </a:p>
          <a:p>
            <a:endParaRPr lang="en-US" sz="1200" dirty="0"/>
          </a:p>
          <a:p>
            <a:r>
              <a:rPr lang="en-US" sz="1200" dirty="0"/>
              <a:t>      			                     </a:t>
            </a:r>
          </a:p>
          <a:p>
            <a:r>
              <a:rPr lang="en-US" sz="1200" dirty="0"/>
              <a:t>			</a:t>
            </a:r>
          </a:p>
          <a:p>
            <a:endParaRPr lang="en-US" sz="1200" dirty="0"/>
          </a:p>
          <a:p>
            <a:r>
              <a:rPr lang="en-US" sz="1200" dirty="0"/>
              <a:t>	</a:t>
            </a:r>
          </a:p>
          <a:p>
            <a:endParaRPr lang="en-US" sz="1200" dirty="0"/>
          </a:p>
          <a:p>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657" y="1066800"/>
            <a:ext cx="6096000" cy="5709255"/>
          </a:xfrm>
          <a:prstGeom prst="rect">
            <a:avLst/>
          </a:prstGeom>
        </p:spPr>
        <p:txBody>
          <a:bodyPr wrap="square">
            <a:spAutoFit/>
          </a:bodyPr>
          <a:lstStyle/>
          <a:p>
            <a:r>
              <a:rPr lang="en-US" sz="1200" b="1" dirty="0"/>
              <a:t>WHAT IS THE ROAD SHOW?</a:t>
            </a:r>
          </a:p>
          <a:p>
            <a:r>
              <a:rPr lang="en-US" sz="1200" dirty="0"/>
              <a:t>The General Tommy Franks Leadership Institute and Museum has a 60 foot truck and trailer.  This traveling exhibit showcases our artifacts from countries such as Egypt, Jordan and the “</a:t>
            </a:r>
            <a:r>
              <a:rPr lang="en-US" sz="1200" dirty="0" err="1"/>
              <a:t>stan</a:t>
            </a:r>
            <a:r>
              <a:rPr lang="en-US" sz="1200" dirty="0"/>
              <a:t>” lands.  It introduces everyone to different countries, cultures and religious diversity.</a:t>
            </a:r>
          </a:p>
          <a:p>
            <a:endParaRPr lang="en-US" sz="1100" dirty="0"/>
          </a:p>
          <a:p>
            <a:endParaRPr lang="en-US" sz="1200" dirty="0"/>
          </a:p>
          <a:p>
            <a:r>
              <a:rPr lang="en-US" sz="1200" b="1" dirty="0"/>
              <a:t>HOW TO SCHEDULE THE ROAD SHOW?</a:t>
            </a:r>
          </a:p>
          <a:p>
            <a:r>
              <a:rPr lang="en-US" sz="1100" dirty="0"/>
              <a:t>Scheduling the Road Show is easy, call us at 580-726-5900 or visit our website at </a:t>
            </a:r>
            <a:r>
              <a:rPr lang="en-US" sz="1100" dirty="0">
                <a:solidFill>
                  <a:srgbClr val="002060"/>
                </a:solidFill>
              </a:rPr>
              <a:t>tommyfranksmuseum.org</a:t>
            </a:r>
            <a:r>
              <a:rPr lang="en-US" sz="1100" dirty="0"/>
              <a:t>.  The Road Show is scheduled on first come, first serve basis “FREE TO ALL SCHOOLS” in a four state area.    </a:t>
            </a:r>
          </a:p>
          <a:p>
            <a:endParaRPr lang="en-US" sz="1200" dirty="0"/>
          </a:p>
          <a:p>
            <a:r>
              <a:rPr lang="en-US" sz="1100" dirty="0"/>
              <a:t>Once a date is established, we will email our curriculum packet to you so you may begin to prepare the students for our visit.  Our packet includes descriptions and pictures of the items on display in the road show. Also included are sample questions and answer sheets, a seek and find game, and a suggestion for a class project   A lesson plan is included for your convenience. </a:t>
            </a:r>
          </a:p>
          <a:p>
            <a:endParaRPr lang="en-US" sz="1200" dirty="0"/>
          </a:p>
          <a:p>
            <a:r>
              <a:rPr lang="en-US" sz="1200" b="1" dirty="0"/>
              <a:t>WHAT TO EXPECT UPON OUR ARRIVAL</a:t>
            </a:r>
          </a:p>
          <a:p>
            <a:r>
              <a:rPr lang="en-US" sz="1100" dirty="0"/>
              <a:t>Our driver and educator will arrive 1 hour before the first class begins. They will position the mobile classroom at the predetermined location.  Our self contained trailer is ADA compliant with ramps for wheelchairs. </a:t>
            </a:r>
          </a:p>
          <a:p>
            <a:endParaRPr lang="en-US" sz="1100" dirty="0"/>
          </a:p>
          <a:p>
            <a:r>
              <a:rPr lang="en-US" sz="1100" dirty="0"/>
              <a:t>Your students will report to their regular class.  There they will be divided up into groups of 10 to 15 for the mobile classroom. This will allow each group 15 to 20 minutes per tour.  The educator will explain the significance and use of terms in the exhibits, followed by questions and answers to complete the tour. </a:t>
            </a:r>
          </a:p>
          <a:p>
            <a:endParaRPr lang="en-US" sz="1200" b="1" dirty="0"/>
          </a:p>
          <a:p>
            <a:endParaRPr lang="en-US" sz="1100" dirty="0"/>
          </a:p>
          <a:p>
            <a:endParaRPr lang="en-US" sz="1200" dirty="0"/>
          </a:p>
          <a:p>
            <a:endParaRPr lang="en-US" sz="1200" dirty="0"/>
          </a:p>
          <a:p>
            <a:r>
              <a:rPr lang="en-US" sz="1100" dirty="0"/>
              <a:t>.  </a:t>
            </a:r>
          </a:p>
        </p:txBody>
      </p:sp>
      <p:sp>
        <p:nvSpPr>
          <p:cNvPr id="4" name="Rectangle 3"/>
          <p:cNvSpPr/>
          <p:nvPr/>
        </p:nvSpPr>
        <p:spPr>
          <a:xfrm>
            <a:off x="304800" y="5943600"/>
            <a:ext cx="5715000" cy="276999"/>
          </a:xfrm>
          <a:prstGeom prst="rect">
            <a:avLst/>
          </a:prstGeom>
        </p:spPr>
        <p:txBody>
          <a:bodyPr wrap="square">
            <a:spAutoFit/>
          </a:bodyPr>
          <a:lstStyle/>
          <a:p>
            <a:r>
              <a:rPr lang="en-US" sz="1200" dirty="0"/>
              <a:t> </a:t>
            </a:r>
          </a:p>
        </p:txBody>
      </p:sp>
      <p:sp>
        <p:nvSpPr>
          <p:cNvPr id="5" name="TextBox 4"/>
          <p:cNvSpPr txBox="1"/>
          <p:nvPr/>
        </p:nvSpPr>
        <p:spPr>
          <a:xfrm>
            <a:off x="457200" y="304800"/>
            <a:ext cx="5644046" cy="584775"/>
          </a:xfrm>
          <a:prstGeom prst="rect">
            <a:avLst/>
          </a:prstGeom>
          <a:noFill/>
        </p:spPr>
        <p:txBody>
          <a:bodyPr wrap="none" rtlCol="0">
            <a:spAutoFit/>
          </a:bodyPr>
          <a:lstStyle/>
          <a:p>
            <a:pPr algn="ctr"/>
            <a:r>
              <a:rPr lang="en-US" sz="1600" b="1" dirty="0"/>
              <a:t>ABOUT THE GENERAL TOMMY FRANKS LEADERSHIP </a:t>
            </a:r>
          </a:p>
          <a:p>
            <a:pPr algn="ctr"/>
            <a:r>
              <a:rPr lang="en-US" sz="1600" b="1" dirty="0"/>
              <a:t>INSTITUTE AND MUSEUM ROAD SHOW</a:t>
            </a:r>
          </a:p>
        </p:txBody>
      </p:sp>
      <p:sp>
        <p:nvSpPr>
          <p:cNvPr id="7" name="TextBox 6">
            <a:extLst>
              <a:ext uri="{FF2B5EF4-FFF2-40B4-BE49-F238E27FC236}">
                <a16:creationId xmlns:a16="http://schemas.microsoft.com/office/drawing/2014/main" id="{BCBCC2CD-3D43-41FC-B7F1-8D7EC9BB10F0}"/>
              </a:ext>
            </a:extLst>
          </p:cNvPr>
          <p:cNvSpPr txBox="1"/>
          <p:nvPr/>
        </p:nvSpPr>
        <p:spPr>
          <a:xfrm>
            <a:off x="6400800" y="8686800"/>
            <a:ext cx="255198" cy="246221"/>
          </a:xfrm>
          <a:prstGeom prst="rect">
            <a:avLst/>
          </a:prstGeom>
          <a:noFill/>
        </p:spPr>
        <p:txBody>
          <a:bodyPr wrap="none" rtlCol="0">
            <a:spAutoFit/>
          </a:bodyPr>
          <a:lstStyle/>
          <a:p>
            <a:r>
              <a:rPr lang="en-US" sz="1000"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495800" cy="1524000"/>
          </a:xfrm>
        </p:spPr>
        <p:txBody>
          <a:bodyPr/>
          <a:lstStyle/>
          <a:p>
            <a:pPr algn="l"/>
            <a:r>
              <a:rPr lang="en-US" sz="2800" dirty="0"/>
              <a:t> General Tommy Franks (ret.)</a:t>
            </a:r>
          </a:p>
        </p:txBody>
      </p:sp>
      <p:sp>
        <p:nvSpPr>
          <p:cNvPr id="3" name="Content Placeholder 2"/>
          <p:cNvSpPr>
            <a:spLocks noGrp="1"/>
          </p:cNvSpPr>
          <p:nvPr>
            <p:ph idx="1"/>
          </p:nvPr>
        </p:nvSpPr>
        <p:spPr>
          <a:xfrm>
            <a:off x="381000" y="1828800"/>
            <a:ext cx="6153150" cy="6019800"/>
          </a:xfrm>
        </p:spPr>
        <p:txBody>
          <a:bodyPr/>
          <a:lstStyle/>
          <a:p>
            <a:pPr>
              <a:buNone/>
            </a:pPr>
            <a:r>
              <a:rPr lang="en-US" sz="1200" dirty="0"/>
              <a:t>         Tommy Franks was born in Wynnewood, Oklahoma and grew up in </a:t>
            </a:r>
          </a:p>
          <a:p>
            <a:pPr>
              <a:buNone/>
            </a:pPr>
            <a:r>
              <a:rPr lang="en-US" sz="1200" dirty="0"/>
              <a:t>          Midland, Texas.  After two years at the University of Texas, he joined the United States Army as a Private and in 1967 was commissioned a Second Lieutenant.</a:t>
            </a:r>
          </a:p>
          <a:p>
            <a:pPr>
              <a:buNone/>
            </a:pPr>
            <a:endParaRPr lang="en-US" sz="1200" dirty="0"/>
          </a:p>
          <a:p>
            <a:pPr>
              <a:buNone/>
            </a:pPr>
            <a:r>
              <a:rPr lang="en-US" sz="1200" dirty="0"/>
              <a:t>	His service in Vietnam earned him six awards for Valor and three Purple Hearts.  That assignment was the start of a long and distinguished career that would take him from one world hot spot to another – from West Germany at the height of the Cold War to the Demilitarized Zone in Korea, to the deserts of Arabia.</a:t>
            </a:r>
          </a:p>
          <a:p>
            <a:pPr>
              <a:buNone/>
            </a:pPr>
            <a:endParaRPr lang="en-US" sz="1200" dirty="0"/>
          </a:p>
          <a:p>
            <a:pPr>
              <a:buNone/>
            </a:pPr>
            <a:r>
              <a:rPr lang="en-US" sz="1200" dirty="0"/>
              <a:t>	General Franks graduated from the University of Texas at Arlington with a Bachelors Degree in Business Administration, and Shippensburg University, Pennsylvania, with a Masters Degree in Public Administration.  He is a member of Alpha Chi National Honor Society and Omicron Delta Epsilon Honor Society for Economics.</a:t>
            </a:r>
          </a:p>
          <a:p>
            <a:pPr>
              <a:buNone/>
            </a:pPr>
            <a:endParaRPr lang="en-US" sz="1200" dirty="0"/>
          </a:p>
          <a:p>
            <a:pPr>
              <a:buNone/>
            </a:pPr>
            <a:r>
              <a:rPr lang="en-US" sz="1200" dirty="0"/>
              <a:t>	In June 2000, he was promoted to four-star General and assigned as Commander-in-Chief, United States Central Command where he led American and Coalition Troops in Operation Enduring Freedom in Afghanistan and Operation Iraqi Freedom in Iraq.</a:t>
            </a:r>
          </a:p>
          <a:p>
            <a:pPr>
              <a:buNone/>
            </a:pPr>
            <a:endParaRPr lang="en-US" sz="1200" dirty="0"/>
          </a:p>
          <a:p>
            <a:pPr>
              <a:buNone/>
            </a:pPr>
            <a:r>
              <a:rPr lang="en-US" sz="1200" dirty="0"/>
              <a:t>	The General’s awards include five Distinguished Service Medals, four Legions of Merit and five Bronze Stars.  He was appointed Knight Commander of the Order of the British Empire (KBE) by order of Her Majesty Queen Elizabeth II on May 25, 2004.  President George W. Bush awarded him the Nation’s highest civilian award, The Presidential Medal of Freedom on December 14, 2004.  General Franks has received honorary degrees from a number of universities including his alma mater, Shippensburg University and his wife’s alma mater, Oklahoma State University.</a:t>
            </a:r>
          </a:p>
          <a:p>
            <a:pPr>
              <a:buNone/>
            </a:pPr>
            <a:endParaRPr lang="en-US" sz="1200" dirty="0"/>
          </a:p>
          <a:p>
            <a:pPr>
              <a:buNone/>
            </a:pPr>
            <a:r>
              <a:rPr lang="en-US" sz="1200" dirty="0"/>
              <a:t>	The General’s wife, Cathryn Carley Franks, is a professional educator with degrees from Oklahoma State University and The George Washington University.  They currently live on a family ranch near Roosevelt, Oklahoma.</a:t>
            </a:r>
          </a:p>
        </p:txBody>
      </p:sp>
      <p:pic>
        <p:nvPicPr>
          <p:cNvPr id="1026" name="Picture 2"/>
          <p:cNvPicPr>
            <a:picLocks noChangeAspect="1" noChangeArrowheads="1"/>
          </p:cNvPicPr>
          <p:nvPr/>
        </p:nvPicPr>
        <p:blipFill>
          <a:blip r:embed="rId2" cstate="print"/>
          <a:srcRect/>
          <a:stretch>
            <a:fillRect/>
          </a:stretch>
        </p:blipFill>
        <p:spPr bwMode="auto">
          <a:xfrm>
            <a:off x="4876800" y="0"/>
            <a:ext cx="1981200" cy="175260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C30F7886-7634-4DCC-B246-08D0DAC0B80D}"/>
              </a:ext>
            </a:extLst>
          </p:cNvPr>
          <p:cNvSpPr txBox="1"/>
          <p:nvPr/>
        </p:nvSpPr>
        <p:spPr>
          <a:xfrm>
            <a:off x="6534150" y="8763000"/>
            <a:ext cx="255198" cy="246221"/>
          </a:xfrm>
          <a:prstGeom prst="rect">
            <a:avLst/>
          </a:prstGeom>
          <a:noFill/>
        </p:spPr>
        <p:txBody>
          <a:bodyPr wrap="none" rtlCol="0">
            <a:spAutoFit/>
          </a:bodyPr>
          <a:lstStyle/>
          <a:p>
            <a:r>
              <a:rPr lang="en-US" sz="1000"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4"/>
          <p:cNvGrpSpPr>
            <a:grpSpLocks/>
          </p:cNvGrpSpPr>
          <p:nvPr/>
        </p:nvGrpSpPr>
        <p:grpSpPr bwMode="auto">
          <a:xfrm>
            <a:off x="380831" y="1"/>
            <a:ext cx="6350563" cy="1477788"/>
            <a:chOff x="189" y="-288"/>
            <a:chExt cx="7534" cy="1583"/>
          </a:xfrm>
        </p:grpSpPr>
        <p:sp>
          <p:nvSpPr>
            <p:cNvPr id="10245" name="TextBox 8"/>
            <p:cNvSpPr txBox="1">
              <a:spLocks noChangeArrowheads="1"/>
            </p:cNvSpPr>
            <p:nvPr/>
          </p:nvSpPr>
          <p:spPr bwMode="auto">
            <a:xfrm>
              <a:off x="189" y="-288"/>
              <a:ext cx="4368" cy="1583"/>
            </a:xfrm>
            <a:prstGeom prst="rect">
              <a:avLst/>
            </a:prstGeom>
            <a:noFill/>
            <a:ln w="9525">
              <a:noFill/>
              <a:miter lim="800000"/>
              <a:headEnd/>
              <a:tailEnd/>
            </a:ln>
          </p:spPr>
          <p:txBody>
            <a:bodyPr>
              <a:spAutoFit/>
            </a:bodyPr>
            <a:lstStyle/>
            <a:p>
              <a:r>
                <a:rPr lang="en-US" sz="1600" b="1" u="sng" dirty="0">
                  <a:latin typeface="Calibri" pitchFamily="34" charset="0"/>
                </a:rPr>
                <a:t>General Tommy Franks Display Case</a:t>
              </a:r>
            </a:p>
            <a:p>
              <a:r>
                <a:rPr lang="en-US" sz="1600" b="1" u="sng" dirty="0">
                  <a:latin typeface="Calibri" pitchFamily="34" charset="0"/>
                </a:rPr>
                <a:t>Display Case L5 </a:t>
              </a:r>
            </a:p>
            <a:p>
              <a:r>
                <a:rPr lang="en-US" sz="1600" b="1" u="sng" dirty="0">
                  <a:latin typeface="Calibri" pitchFamily="34" charset="0"/>
                </a:rPr>
                <a:t>General Franks’ Dress Uniform</a:t>
              </a:r>
            </a:p>
            <a:p>
              <a:r>
                <a:rPr lang="en-US" sz="1400" dirty="0">
                  <a:latin typeface="Calibri" pitchFamily="34" charset="0"/>
                </a:rPr>
                <a:t>Uniform of a 4 star general in the United States Army with biographical information</a:t>
              </a:r>
            </a:p>
            <a:p>
              <a:r>
                <a:rPr lang="en-US" sz="1400" dirty="0">
                  <a:latin typeface="Calibri" pitchFamily="34" charset="0"/>
                </a:rPr>
                <a:t>and photo.</a:t>
              </a:r>
            </a:p>
          </p:txBody>
        </p:sp>
        <p:sp>
          <p:nvSpPr>
            <p:cNvPr id="10246" name="TextBox 9"/>
            <p:cNvSpPr txBox="1">
              <a:spLocks noChangeArrowheads="1"/>
            </p:cNvSpPr>
            <p:nvPr/>
          </p:nvSpPr>
          <p:spPr bwMode="auto">
            <a:xfrm>
              <a:off x="7195" y="474"/>
              <a:ext cx="528" cy="330"/>
            </a:xfrm>
            <a:prstGeom prst="rect">
              <a:avLst/>
            </a:prstGeom>
            <a:noFill/>
            <a:ln w="9525">
              <a:noFill/>
              <a:miter lim="800000"/>
              <a:headEnd/>
              <a:tailEnd/>
            </a:ln>
          </p:spPr>
          <p:txBody>
            <a:bodyPr wrap="square">
              <a:spAutoFit/>
            </a:bodyPr>
            <a:lstStyle/>
            <a:p>
              <a:pPr algn="r"/>
              <a:r>
                <a:rPr lang="en-US" sz="1400" dirty="0">
                  <a:solidFill>
                    <a:srgbClr val="0070C0"/>
                  </a:solidFill>
                  <a:latin typeface="Calibri" pitchFamily="34" charset="0"/>
                </a:rPr>
                <a:t>1.1</a:t>
              </a:r>
            </a:p>
          </p:txBody>
        </p:sp>
        <p:sp>
          <p:nvSpPr>
            <p:cNvPr id="10247" name="TextBox 10"/>
            <p:cNvSpPr txBox="1">
              <a:spLocks noChangeArrowheads="1"/>
            </p:cNvSpPr>
            <p:nvPr/>
          </p:nvSpPr>
          <p:spPr bwMode="auto">
            <a:xfrm>
              <a:off x="6788" y="120"/>
              <a:ext cx="576" cy="791"/>
            </a:xfrm>
            <a:prstGeom prst="rect">
              <a:avLst/>
            </a:prstGeom>
            <a:noFill/>
            <a:ln w="9525">
              <a:noFill/>
              <a:miter lim="800000"/>
              <a:headEnd/>
              <a:tailEnd/>
            </a:ln>
          </p:spPr>
          <p:txBody>
            <a:bodyPr wrap="square">
              <a:spAutoFit/>
            </a:bodyPr>
            <a:lstStyle/>
            <a:p>
              <a:pPr algn="r"/>
              <a:r>
                <a:rPr lang="en-US" sz="1400" dirty="0">
                  <a:solidFill>
                    <a:srgbClr val="FF0000"/>
                  </a:solidFill>
                  <a:latin typeface="Calibri" pitchFamily="34" charset="0"/>
                </a:rPr>
                <a:t>1.1</a:t>
              </a:r>
            </a:p>
            <a:p>
              <a:pPr algn="r"/>
              <a:r>
                <a:rPr lang="en-US" sz="1400" dirty="0">
                  <a:solidFill>
                    <a:srgbClr val="FF0000"/>
                  </a:solidFill>
                  <a:latin typeface="Calibri" pitchFamily="34" charset="0"/>
                </a:rPr>
                <a:t>3.1</a:t>
              </a:r>
            </a:p>
            <a:p>
              <a:pPr algn="r"/>
              <a:r>
                <a:rPr lang="en-US" sz="1400" dirty="0">
                  <a:solidFill>
                    <a:srgbClr val="FF0000"/>
                  </a:solidFill>
                  <a:latin typeface="Calibri" pitchFamily="34" charset="0"/>
                </a:rPr>
                <a:t>3.2</a:t>
              </a:r>
            </a:p>
          </p:txBody>
        </p:sp>
      </p:grpSp>
      <p:pic>
        <p:nvPicPr>
          <p:cNvPr id="10244" name="Picture 8" descr="CIMG5553"/>
          <p:cNvPicPr>
            <a:picLocks noChangeAspect="1" noChangeArrowheads="1"/>
          </p:cNvPicPr>
          <p:nvPr/>
        </p:nvPicPr>
        <p:blipFill>
          <a:blip r:embed="rId3" cstate="print"/>
          <a:srcRect/>
          <a:stretch>
            <a:fillRect/>
          </a:stretch>
        </p:blipFill>
        <p:spPr bwMode="auto">
          <a:xfrm>
            <a:off x="228600" y="2032000"/>
            <a:ext cx="2514600" cy="3149600"/>
          </a:xfrm>
          <a:prstGeom prst="rect">
            <a:avLst/>
          </a:prstGeom>
          <a:noFill/>
          <a:ln w="9525">
            <a:noFill/>
            <a:miter lim="800000"/>
            <a:headEnd/>
            <a:tailEnd/>
          </a:ln>
        </p:spPr>
      </p:pic>
      <p:sp>
        <p:nvSpPr>
          <p:cNvPr id="8" name="TextBox 7"/>
          <p:cNvSpPr txBox="1"/>
          <p:nvPr/>
        </p:nvSpPr>
        <p:spPr>
          <a:xfrm>
            <a:off x="228600" y="5496848"/>
            <a:ext cx="6858000" cy="3477875"/>
          </a:xfrm>
          <a:prstGeom prst="rect">
            <a:avLst/>
          </a:prstGeom>
          <a:noFill/>
        </p:spPr>
        <p:txBody>
          <a:bodyPr wrap="square" rtlCol="0">
            <a:spAutoFit/>
          </a:bodyPr>
          <a:lstStyle/>
          <a:p>
            <a:pPr marL="228600" indent="-228600">
              <a:buAutoNum type="arabicPeriod"/>
            </a:pPr>
            <a:r>
              <a:rPr lang="en-US" sz="1100" dirty="0"/>
              <a:t>Defense Distinguished Service Medal-3 awards	14.  Southwest Asia Service Ribbon</a:t>
            </a:r>
          </a:p>
          <a:p>
            <a:pPr marL="228600" indent="-228600">
              <a:buAutoNum type="arabicPeriod"/>
            </a:pPr>
            <a:r>
              <a:rPr lang="en-US" sz="1100" dirty="0"/>
              <a:t>Distinguished Service Medal-2 awards		15.  Army Service Ribbon</a:t>
            </a:r>
          </a:p>
          <a:p>
            <a:pPr marL="228600" indent="-228600">
              <a:buAutoNum type="arabicPeriod"/>
            </a:pPr>
            <a:r>
              <a:rPr lang="en-US" sz="1100" dirty="0"/>
              <a:t>Legion of Merit-4 awards			16.  Army Overseas Service Ribbon</a:t>
            </a:r>
          </a:p>
          <a:p>
            <a:pPr marL="228600" indent="-228600">
              <a:buAutoNum type="arabicPeriod"/>
            </a:pPr>
            <a:r>
              <a:rPr lang="en-US" sz="1100" dirty="0"/>
              <a:t>Bronze Star-5 awards			17.  Republic of Vietnam Campaign Medal</a:t>
            </a:r>
          </a:p>
          <a:p>
            <a:pPr marL="228600" indent="-228600">
              <a:buAutoNum type="arabicPeriod"/>
            </a:pPr>
            <a:r>
              <a:rPr lang="en-US" sz="1100" dirty="0"/>
              <a:t>Purple Heart-3 awards			18.  Kuwait Liberation Medal (Government 				                               of Saudi Arabia)</a:t>
            </a:r>
          </a:p>
          <a:p>
            <a:pPr marL="228600" indent="-228600">
              <a:buAutoNum type="arabicPeriod"/>
            </a:pPr>
            <a:r>
              <a:rPr lang="en-US" sz="1100" dirty="0"/>
              <a:t>Meritorious Service Medal		19.  Kuwait Liberation Medal (Government 				                               of Kuwait)</a:t>
            </a:r>
          </a:p>
          <a:p>
            <a:pPr marL="228600" indent="-228600">
              <a:buAutoNum type="arabicPeriod"/>
            </a:pPr>
            <a:r>
              <a:rPr lang="en-US" sz="1100" dirty="0"/>
              <a:t>Air Medal-9 awards			20.  Order National Security Merit 				                               Cheonsu Medal (Republic of Korea)</a:t>
            </a:r>
          </a:p>
          <a:p>
            <a:pPr marL="228600" indent="-228600">
              <a:buAutoNum type="arabicPeriod"/>
            </a:pPr>
            <a:r>
              <a:rPr lang="en-US" sz="1100" dirty="0"/>
              <a:t>Army Commendation Medal-2awards		21.  Knight Commander of the British 			                                                       Empire (England)		</a:t>
            </a:r>
          </a:p>
          <a:p>
            <a:pPr marL="228600" indent="-228600">
              <a:buAutoNum type="arabicPeriod"/>
            </a:pPr>
            <a:r>
              <a:rPr lang="en-US" sz="1100" dirty="0"/>
              <a:t>Army Achievement Medal			22.  Ordre National Du June 1977 (Djibouti)</a:t>
            </a:r>
          </a:p>
          <a:p>
            <a:pPr marL="228600" indent="-228600">
              <a:buAutoNum type="arabicPeriod"/>
            </a:pPr>
            <a:r>
              <a:rPr lang="en-US" sz="1100" dirty="0"/>
              <a:t>Army Good Conduct Medal		23.  Military Medal of 1</a:t>
            </a:r>
            <a:r>
              <a:rPr lang="en-US" sz="1100" baseline="30000" dirty="0"/>
              <a:t>st</a:t>
            </a:r>
            <a:r>
              <a:rPr lang="en-US" sz="1100" dirty="0"/>
              <a:t> Order (Bahrain)</a:t>
            </a:r>
          </a:p>
          <a:p>
            <a:pPr marL="228600" indent="-228600">
              <a:buAutoNum type="arabicPeriod"/>
            </a:pPr>
            <a:r>
              <a:rPr lang="en-US" sz="1100" dirty="0"/>
              <a:t>National Defense Service Medal		24.  Minister of Defense Kyrgyz Republic Outstanding Military Service 		       (Kyrgyzstan)</a:t>
            </a:r>
          </a:p>
          <a:p>
            <a:pPr marL="228600" indent="-228600">
              <a:buAutoNum type="arabicPeriod"/>
            </a:pPr>
            <a:r>
              <a:rPr lang="en-US" sz="1100" dirty="0"/>
              <a:t>Armed Forces Expeditionary Medal					</a:t>
            </a:r>
          </a:p>
          <a:p>
            <a:pPr marL="228600" indent="-228600">
              <a:buAutoNum type="arabicPeriod"/>
            </a:pPr>
            <a:r>
              <a:rPr lang="en-US" sz="1100" dirty="0"/>
              <a:t>Vietnam Service Medal			25.  Emirates Military Medal (United Arab 					       Emirates)   </a:t>
            </a:r>
          </a:p>
          <a:p>
            <a:pPr marL="228600" indent="-228600"/>
            <a:r>
              <a:rPr lang="en-US" sz="1100" dirty="0"/>
              <a:t>					26.  Sash of Kuwait (Kuwait)</a:t>
            </a:r>
          </a:p>
        </p:txBody>
      </p:sp>
      <p:sp>
        <p:nvSpPr>
          <p:cNvPr id="9" name="TextBox 8"/>
          <p:cNvSpPr txBox="1"/>
          <p:nvPr/>
        </p:nvSpPr>
        <p:spPr>
          <a:xfrm>
            <a:off x="5600700" y="1727200"/>
            <a:ext cx="263214" cy="261610"/>
          </a:xfrm>
          <a:prstGeom prst="rect">
            <a:avLst/>
          </a:prstGeom>
          <a:noFill/>
        </p:spPr>
        <p:txBody>
          <a:bodyPr wrap="none" rtlCol="0">
            <a:spAutoFit/>
          </a:bodyPr>
          <a:lstStyle/>
          <a:p>
            <a:r>
              <a:rPr lang="en-US" sz="1100" dirty="0"/>
              <a:t>1</a:t>
            </a:r>
          </a:p>
        </p:txBody>
      </p:sp>
      <p:sp>
        <p:nvSpPr>
          <p:cNvPr id="10" name="Rectangle 9"/>
          <p:cNvSpPr/>
          <p:nvPr/>
        </p:nvSpPr>
        <p:spPr>
          <a:xfrm>
            <a:off x="5372100" y="1727200"/>
            <a:ext cx="6286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715000" y="2032000"/>
            <a:ext cx="51435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a:t>
            </a:r>
          </a:p>
        </p:txBody>
      </p:sp>
      <p:sp>
        <p:nvSpPr>
          <p:cNvPr id="12" name="Rectangle 11"/>
          <p:cNvSpPr/>
          <p:nvPr/>
        </p:nvSpPr>
        <p:spPr>
          <a:xfrm>
            <a:off x="5143500" y="2032000"/>
            <a:ext cx="5715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13" name="Rectangle 12"/>
          <p:cNvSpPr/>
          <p:nvPr/>
        </p:nvSpPr>
        <p:spPr>
          <a:xfrm>
            <a:off x="5715000" y="2641600"/>
            <a:ext cx="5143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143500" y="2336800"/>
            <a:ext cx="5715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715000" y="2946400"/>
            <a:ext cx="5143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143500" y="26416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715000" y="2336800"/>
            <a:ext cx="5143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715000" y="3251200"/>
            <a:ext cx="5143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143500" y="29464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5314950" y="2032001"/>
            <a:ext cx="255198" cy="246221"/>
          </a:xfrm>
          <a:prstGeom prst="rect">
            <a:avLst/>
          </a:prstGeom>
          <a:noFill/>
        </p:spPr>
        <p:txBody>
          <a:bodyPr wrap="none" rtlCol="0">
            <a:spAutoFit/>
          </a:bodyPr>
          <a:lstStyle/>
          <a:p>
            <a:r>
              <a:rPr lang="en-US" sz="1000" dirty="0"/>
              <a:t>2</a:t>
            </a:r>
          </a:p>
        </p:txBody>
      </p:sp>
      <p:sp>
        <p:nvSpPr>
          <p:cNvPr id="22" name="TextBox 21"/>
          <p:cNvSpPr txBox="1"/>
          <p:nvPr/>
        </p:nvSpPr>
        <p:spPr>
          <a:xfrm>
            <a:off x="5829300" y="2032001"/>
            <a:ext cx="255198" cy="246221"/>
          </a:xfrm>
          <a:prstGeom prst="rect">
            <a:avLst/>
          </a:prstGeom>
          <a:noFill/>
        </p:spPr>
        <p:txBody>
          <a:bodyPr wrap="none" rtlCol="0">
            <a:spAutoFit/>
          </a:bodyPr>
          <a:lstStyle/>
          <a:p>
            <a:r>
              <a:rPr lang="en-US" sz="1000" dirty="0"/>
              <a:t>3</a:t>
            </a:r>
          </a:p>
        </p:txBody>
      </p:sp>
      <p:sp>
        <p:nvSpPr>
          <p:cNvPr id="25" name="TextBox 24"/>
          <p:cNvSpPr txBox="1"/>
          <p:nvPr/>
        </p:nvSpPr>
        <p:spPr>
          <a:xfrm>
            <a:off x="5314950" y="2336801"/>
            <a:ext cx="255198" cy="246221"/>
          </a:xfrm>
          <a:prstGeom prst="rect">
            <a:avLst/>
          </a:prstGeom>
          <a:noFill/>
        </p:spPr>
        <p:txBody>
          <a:bodyPr wrap="none" rtlCol="0">
            <a:spAutoFit/>
          </a:bodyPr>
          <a:lstStyle/>
          <a:p>
            <a:r>
              <a:rPr lang="en-US" sz="1000" dirty="0"/>
              <a:t>4</a:t>
            </a:r>
          </a:p>
        </p:txBody>
      </p:sp>
      <p:sp>
        <p:nvSpPr>
          <p:cNvPr id="26" name="TextBox 25"/>
          <p:cNvSpPr txBox="1"/>
          <p:nvPr/>
        </p:nvSpPr>
        <p:spPr>
          <a:xfrm>
            <a:off x="5829300" y="2336801"/>
            <a:ext cx="255198" cy="246221"/>
          </a:xfrm>
          <a:prstGeom prst="rect">
            <a:avLst/>
          </a:prstGeom>
          <a:noFill/>
        </p:spPr>
        <p:txBody>
          <a:bodyPr wrap="none" rtlCol="0">
            <a:spAutoFit/>
          </a:bodyPr>
          <a:lstStyle/>
          <a:p>
            <a:r>
              <a:rPr lang="en-US" sz="1000" dirty="0"/>
              <a:t>5</a:t>
            </a:r>
          </a:p>
        </p:txBody>
      </p:sp>
      <p:sp>
        <p:nvSpPr>
          <p:cNvPr id="27" name="TextBox 26"/>
          <p:cNvSpPr txBox="1"/>
          <p:nvPr/>
        </p:nvSpPr>
        <p:spPr>
          <a:xfrm>
            <a:off x="5314950" y="2641601"/>
            <a:ext cx="255198" cy="246221"/>
          </a:xfrm>
          <a:prstGeom prst="rect">
            <a:avLst/>
          </a:prstGeom>
          <a:noFill/>
        </p:spPr>
        <p:txBody>
          <a:bodyPr wrap="none" rtlCol="0">
            <a:spAutoFit/>
          </a:bodyPr>
          <a:lstStyle/>
          <a:p>
            <a:r>
              <a:rPr lang="en-US" sz="1000" dirty="0"/>
              <a:t>6</a:t>
            </a:r>
          </a:p>
        </p:txBody>
      </p:sp>
      <p:sp>
        <p:nvSpPr>
          <p:cNvPr id="28" name="TextBox 27"/>
          <p:cNvSpPr txBox="1"/>
          <p:nvPr/>
        </p:nvSpPr>
        <p:spPr>
          <a:xfrm>
            <a:off x="5829300" y="2641601"/>
            <a:ext cx="255198" cy="246221"/>
          </a:xfrm>
          <a:prstGeom prst="rect">
            <a:avLst/>
          </a:prstGeom>
          <a:noFill/>
        </p:spPr>
        <p:txBody>
          <a:bodyPr wrap="none" rtlCol="0">
            <a:spAutoFit/>
          </a:bodyPr>
          <a:lstStyle/>
          <a:p>
            <a:r>
              <a:rPr lang="en-US" sz="1000" dirty="0"/>
              <a:t>7</a:t>
            </a:r>
          </a:p>
        </p:txBody>
      </p:sp>
      <p:sp>
        <p:nvSpPr>
          <p:cNvPr id="29" name="TextBox 28"/>
          <p:cNvSpPr txBox="1"/>
          <p:nvPr/>
        </p:nvSpPr>
        <p:spPr>
          <a:xfrm>
            <a:off x="5314950" y="2946401"/>
            <a:ext cx="255198" cy="246221"/>
          </a:xfrm>
          <a:prstGeom prst="rect">
            <a:avLst/>
          </a:prstGeom>
          <a:noFill/>
        </p:spPr>
        <p:txBody>
          <a:bodyPr wrap="none" rtlCol="0">
            <a:spAutoFit/>
          </a:bodyPr>
          <a:lstStyle/>
          <a:p>
            <a:r>
              <a:rPr lang="en-US" sz="1000" dirty="0"/>
              <a:t>8</a:t>
            </a:r>
          </a:p>
        </p:txBody>
      </p:sp>
      <p:sp>
        <p:nvSpPr>
          <p:cNvPr id="30" name="TextBox 29"/>
          <p:cNvSpPr txBox="1"/>
          <p:nvPr/>
        </p:nvSpPr>
        <p:spPr>
          <a:xfrm>
            <a:off x="5829300" y="2946401"/>
            <a:ext cx="255198" cy="246221"/>
          </a:xfrm>
          <a:prstGeom prst="rect">
            <a:avLst/>
          </a:prstGeom>
          <a:noFill/>
        </p:spPr>
        <p:txBody>
          <a:bodyPr wrap="none" rtlCol="0">
            <a:spAutoFit/>
          </a:bodyPr>
          <a:lstStyle/>
          <a:p>
            <a:r>
              <a:rPr lang="en-US" sz="1000" dirty="0"/>
              <a:t>9</a:t>
            </a:r>
          </a:p>
        </p:txBody>
      </p:sp>
      <p:sp>
        <p:nvSpPr>
          <p:cNvPr id="31" name="Rectangle 30"/>
          <p:cNvSpPr/>
          <p:nvPr/>
        </p:nvSpPr>
        <p:spPr>
          <a:xfrm>
            <a:off x="5143500" y="32512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572000" y="32512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743450" y="3251201"/>
            <a:ext cx="325730" cy="246221"/>
          </a:xfrm>
          <a:prstGeom prst="rect">
            <a:avLst/>
          </a:prstGeom>
          <a:noFill/>
        </p:spPr>
        <p:txBody>
          <a:bodyPr wrap="none" rtlCol="0">
            <a:spAutoFit/>
          </a:bodyPr>
          <a:lstStyle/>
          <a:p>
            <a:r>
              <a:rPr lang="en-US" sz="1000" dirty="0"/>
              <a:t>10</a:t>
            </a:r>
          </a:p>
        </p:txBody>
      </p:sp>
      <p:sp>
        <p:nvSpPr>
          <p:cNvPr id="34" name="TextBox 33"/>
          <p:cNvSpPr txBox="1"/>
          <p:nvPr/>
        </p:nvSpPr>
        <p:spPr>
          <a:xfrm>
            <a:off x="5257800" y="3251201"/>
            <a:ext cx="325730" cy="246221"/>
          </a:xfrm>
          <a:prstGeom prst="rect">
            <a:avLst/>
          </a:prstGeom>
          <a:noFill/>
        </p:spPr>
        <p:txBody>
          <a:bodyPr wrap="none" rtlCol="0">
            <a:spAutoFit/>
          </a:bodyPr>
          <a:lstStyle/>
          <a:p>
            <a:r>
              <a:rPr lang="en-US" sz="1000" dirty="0"/>
              <a:t>11</a:t>
            </a:r>
          </a:p>
        </p:txBody>
      </p:sp>
      <p:sp>
        <p:nvSpPr>
          <p:cNvPr id="35" name="TextBox 34"/>
          <p:cNvSpPr txBox="1"/>
          <p:nvPr/>
        </p:nvSpPr>
        <p:spPr>
          <a:xfrm>
            <a:off x="5829300" y="3251201"/>
            <a:ext cx="325730" cy="246221"/>
          </a:xfrm>
          <a:prstGeom prst="rect">
            <a:avLst/>
          </a:prstGeom>
          <a:noFill/>
        </p:spPr>
        <p:txBody>
          <a:bodyPr wrap="none" rtlCol="0">
            <a:spAutoFit/>
          </a:bodyPr>
          <a:lstStyle/>
          <a:p>
            <a:r>
              <a:rPr lang="en-US" sz="1000" dirty="0"/>
              <a:t>12</a:t>
            </a:r>
          </a:p>
        </p:txBody>
      </p:sp>
      <p:sp>
        <p:nvSpPr>
          <p:cNvPr id="36" name="Rectangle 35"/>
          <p:cNvSpPr/>
          <p:nvPr/>
        </p:nvSpPr>
        <p:spPr>
          <a:xfrm>
            <a:off x="5715000" y="3556000"/>
            <a:ext cx="5143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5143500" y="35560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572000" y="35560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15000" y="3860800"/>
            <a:ext cx="5143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143500" y="38608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572000" y="38608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715000" y="4165600"/>
            <a:ext cx="5143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5143500" y="41656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572000" y="41656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flipH="1">
            <a:off x="4000499" y="41656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715000" y="4470400"/>
            <a:ext cx="51435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143500" y="44704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4572000" y="44704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000500" y="4470400"/>
            <a:ext cx="5715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4743450" y="3556001"/>
            <a:ext cx="325730" cy="246221"/>
          </a:xfrm>
          <a:prstGeom prst="rect">
            <a:avLst/>
          </a:prstGeom>
          <a:noFill/>
        </p:spPr>
        <p:txBody>
          <a:bodyPr wrap="none" rtlCol="0">
            <a:spAutoFit/>
          </a:bodyPr>
          <a:lstStyle/>
          <a:p>
            <a:r>
              <a:rPr lang="en-US" sz="1000" dirty="0"/>
              <a:t>13</a:t>
            </a:r>
          </a:p>
        </p:txBody>
      </p:sp>
      <p:sp>
        <p:nvSpPr>
          <p:cNvPr id="51" name="TextBox 50"/>
          <p:cNvSpPr txBox="1"/>
          <p:nvPr/>
        </p:nvSpPr>
        <p:spPr>
          <a:xfrm>
            <a:off x="5257800" y="3556001"/>
            <a:ext cx="325730" cy="246221"/>
          </a:xfrm>
          <a:prstGeom prst="rect">
            <a:avLst/>
          </a:prstGeom>
          <a:noFill/>
        </p:spPr>
        <p:txBody>
          <a:bodyPr wrap="none" rtlCol="0">
            <a:spAutoFit/>
          </a:bodyPr>
          <a:lstStyle/>
          <a:p>
            <a:r>
              <a:rPr lang="en-US" sz="1000" dirty="0"/>
              <a:t>14</a:t>
            </a:r>
          </a:p>
        </p:txBody>
      </p:sp>
      <p:sp>
        <p:nvSpPr>
          <p:cNvPr id="52" name="TextBox 51"/>
          <p:cNvSpPr txBox="1"/>
          <p:nvPr/>
        </p:nvSpPr>
        <p:spPr>
          <a:xfrm>
            <a:off x="5829300" y="3556001"/>
            <a:ext cx="325730" cy="246221"/>
          </a:xfrm>
          <a:prstGeom prst="rect">
            <a:avLst/>
          </a:prstGeom>
          <a:noFill/>
        </p:spPr>
        <p:txBody>
          <a:bodyPr wrap="none" rtlCol="0">
            <a:spAutoFit/>
          </a:bodyPr>
          <a:lstStyle/>
          <a:p>
            <a:r>
              <a:rPr lang="en-US" sz="1000" dirty="0"/>
              <a:t>15</a:t>
            </a:r>
          </a:p>
        </p:txBody>
      </p:sp>
      <p:sp>
        <p:nvSpPr>
          <p:cNvPr id="53" name="TextBox 52"/>
          <p:cNvSpPr txBox="1"/>
          <p:nvPr/>
        </p:nvSpPr>
        <p:spPr>
          <a:xfrm>
            <a:off x="4743450" y="3860801"/>
            <a:ext cx="325730" cy="246221"/>
          </a:xfrm>
          <a:prstGeom prst="rect">
            <a:avLst/>
          </a:prstGeom>
          <a:noFill/>
        </p:spPr>
        <p:txBody>
          <a:bodyPr wrap="none" rtlCol="0">
            <a:spAutoFit/>
          </a:bodyPr>
          <a:lstStyle/>
          <a:p>
            <a:r>
              <a:rPr lang="en-US" sz="1000" dirty="0"/>
              <a:t>16</a:t>
            </a:r>
          </a:p>
        </p:txBody>
      </p:sp>
      <p:sp>
        <p:nvSpPr>
          <p:cNvPr id="54" name="TextBox 53"/>
          <p:cNvSpPr txBox="1"/>
          <p:nvPr/>
        </p:nvSpPr>
        <p:spPr>
          <a:xfrm>
            <a:off x="5257800" y="3860801"/>
            <a:ext cx="325730" cy="246221"/>
          </a:xfrm>
          <a:prstGeom prst="rect">
            <a:avLst/>
          </a:prstGeom>
          <a:noFill/>
        </p:spPr>
        <p:txBody>
          <a:bodyPr wrap="none" rtlCol="0">
            <a:spAutoFit/>
          </a:bodyPr>
          <a:lstStyle/>
          <a:p>
            <a:r>
              <a:rPr lang="en-US" sz="1000" dirty="0"/>
              <a:t>17</a:t>
            </a:r>
          </a:p>
        </p:txBody>
      </p:sp>
      <p:sp>
        <p:nvSpPr>
          <p:cNvPr id="55" name="TextBox 54"/>
          <p:cNvSpPr txBox="1"/>
          <p:nvPr/>
        </p:nvSpPr>
        <p:spPr>
          <a:xfrm>
            <a:off x="5829300" y="3860801"/>
            <a:ext cx="325730" cy="246221"/>
          </a:xfrm>
          <a:prstGeom prst="rect">
            <a:avLst/>
          </a:prstGeom>
          <a:noFill/>
        </p:spPr>
        <p:txBody>
          <a:bodyPr wrap="none" rtlCol="0">
            <a:spAutoFit/>
          </a:bodyPr>
          <a:lstStyle/>
          <a:p>
            <a:r>
              <a:rPr lang="en-US" sz="1000" dirty="0"/>
              <a:t>18</a:t>
            </a:r>
          </a:p>
        </p:txBody>
      </p:sp>
      <p:sp>
        <p:nvSpPr>
          <p:cNvPr id="56" name="TextBox 55"/>
          <p:cNvSpPr txBox="1"/>
          <p:nvPr/>
        </p:nvSpPr>
        <p:spPr>
          <a:xfrm>
            <a:off x="4171950" y="4165601"/>
            <a:ext cx="325730" cy="246221"/>
          </a:xfrm>
          <a:prstGeom prst="rect">
            <a:avLst/>
          </a:prstGeom>
          <a:noFill/>
        </p:spPr>
        <p:txBody>
          <a:bodyPr wrap="none" rtlCol="0">
            <a:spAutoFit/>
          </a:bodyPr>
          <a:lstStyle/>
          <a:p>
            <a:r>
              <a:rPr lang="en-US" sz="1000" dirty="0"/>
              <a:t>19</a:t>
            </a:r>
          </a:p>
        </p:txBody>
      </p:sp>
      <p:sp>
        <p:nvSpPr>
          <p:cNvPr id="57" name="TextBox 56"/>
          <p:cNvSpPr txBox="1"/>
          <p:nvPr/>
        </p:nvSpPr>
        <p:spPr>
          <a:xfrm>
            <a:off x="4743450" y="4165601"/>
            <a:ext cx="325730" cy="246221"/>
          </a:xfrm>
          <a:prstGeom prst="rect">
            <a:avLst/>
          </a:prstGeom>
          <a:noFill/>
        </p:spPr>
        <p:txBody>
          <a:bodyPr wrap="none" rtlCol="0">
            <a:spAutoFit/>
          </a:bodyPr>
          <a:lstStyle/>
          <a:p>
            <a:r>
              <a:rPr lang="en-US" sz="1000" dirty="0"/>
              <a:t>20</a:t>
            </a:r>
          </a:p>
        </p:txBody>
      </p:sp>
      <p:sp>
        <p:nvSpPr>
          <p:cNvPr id="58" name="TextBox 57"/>
          <p:cNvSpPr txBox="1"/>
          <p:nvPr/>
        </p:nvSpPr>
        <p:spPr>
          <a:xfrm>
            <a:off x="5257800" y="4165601"/>
            <a:ext cx="325730" cy="246221"/>
          </a:xfrm>
          <a:prstGeom prst="rect">
            <a:avLst/>
          </a:prstGeom>
          <a:noFill/>
        </p:spPr>
        <p:txBody>
          <a:bodyPr wrap="none" rtlCol="0">
            <a:spAutoFit/>
          </a:bodyPr>
          <a:lstStyle/>
          <a:p>
            <a:r>
              <a:rPr lang="en-US" sz="1000" dirty="0"/>
              <a:t>21</a:t>
            </a:r>
          </a:p>
        </p:txBody>
      </p:sp>
      <p:sp>
        <p:nvSpPr>
          <p:cNvPr id="59" name="TextBox 58"/>
          <p:cNvSpPr txBox="1"/>
          <p:nvPr/>
        </p:nvSpPr>
        <p:spPr>
          <a:xfrm>
            <a:off x="5829300" y="4165601"/>
            <a:ext cx="325730" cy="246221"/>
          </a:xfrm>
          <a:prstGeom prst="rect">
            <a:avLst/>
          </a:prstGeom>
          <a:noFill/>
        </p:spPr>
        <p:txBody>
          <a:bodyPr wrap="none" rtlCol="0">
            <a:spAutoFit/>
          </a:bodyPr>
          <a:lstStyle/>
          <a:p>
            <a:r>
              <a:rPr lang="en-US" sz="1000" dirty="0"/>
              <a:t>22</a:t>
            </a:r>
          </a:p>
        </p:txBody>
      </p:sp>
      <p:sp>
        <p:nvSpPr>
          <p:cNvPr id="60" name="TextBox 59"/>
          <p:cNvSpPr txBox="1"/>
          <p:nvPr/>
        </p:nvSpPr>
        <p:spPr>
          <a:xfrm>
            <a:off x="4171950" y="4470401"/>
            <a:ext cx="325730" cy="246221"/>
          </a:xfrm>
          <a:prstGeom prst="rect">
            <a:avLst/>
          </a:prstGeom>
          <a:noFill/>
        </p:spPr>
        <p:txBody>
          <a:bodyPr wrap="none" rtlCol="0">
            <a:spAutoFit/>
          </a:bodyPr>
          <a:lstStyle/>
          <a:p>
            <a:r>
              <a:rPr lang="en-US" sz="1000" dirty="0"/>
              <a:t>23</a:t>
            </a:r>
          </a:p>
        </p:txBody>
      </p:sp>
      <p:sp>
        <p:nvSpPr>
          <p:cNvPr id="61" name="TextBox 60"/>
          <p:cNvSpPr txBox="1"/>
          <p:nvPr/>
        </p:nvSpPr>
        <p:spPr>
          <a:xfrm>
            <a:off x="4743450" y="4470401"/>
            <a:ext cx="325730" cy="246221"/>
          </a:xfrm>
          <a:prstGeom prst="rect">
            <a:avLst/>
          </a:prstGeom>
          <a:noFill/>
        </p:spPr>
        <p:txBody>
          <a:bodyPr wrap="none" rtlCol="0">
            <a:spAutoFit/>
          </a:bodyPr>
          <a:lstStyle/>
          <a:p>
            <a:r>
              <a:rPr lang="en-US" sz="1000" dirty="0"/>
              <a:t>24</a:t>
            </a:r>
          </a:p>
        </p:txBody>
      </p:sp>
      <p:sp>
        <p:nvSpPr>
          <p:cNvPr id="62" name="TextBox 61"/>
          <p:cNvSpPr txBox="1"/>
          <p:nvPr/>
        </p:nvSpPr>
        <p:spPr>
          <a:xfrm>
            <a:off x="5257800" y="4470401"/>
            <a:ext cx="325730" cy="246221"/>
          </a:xfrm>
          <a:prstGeom prst="rect">
            <a:avLst/>
          </a:prstGeom>
          <a:noFill/>
        </p:spPr>
        <p:txBody>
          <a:bodyPr wrap="none" rtlCol="0">
            <a:spAutoFit/>
          </a:bodyPr>
          <a:lstStyle/>
          <a:p>
            <a:r>
              <a:rPr lang="en-US" sz="1000" dirty="0"/>
              <a:t>25</a:t>
            </a:r>
          </a:p>
        </p:txBody>
      </p:sp>
      <p:sp>
        <p:nvSpPr>
          <p:cNvPr id="63" name="TextBox 62"/>
          <p:cNvSpPr txBox="1"/>
          <p:nvPr/>
        </p:nvSpPr>
        <p:spPr>
          <a:xfrm>
            <a:off x="5829300" y="4470401"/>
            <a:ext cx="325730" cy="246221"/>
          </a:xfrm>
          <a:prstGeom prst="rect">
            <a:avLst/>
          </a:prstGeom>
          <a:noFill/>
        </p:spPr>
        <p:txBody>
          <a:bodyPr wrap="none" rtlCol="0">
            <a:spAutoFit/>
          </a:bodyPr>
          <a:lstStyle/>
          <a:p>
            <a:r>
              <a:rPr lang="en-US" sz="1000" dirty="0"/>
              <a:t>26</a:t>
            </a:r>
          </a:p>
        </p:txBody>
      </p:sp>
      <p:sp>
        <p:nvSpPr>
          <p:cNvPr id="64" name="TextBox 63"/>
          <p:cNvSpPr txBox="1"/>
          <p:nvPr/>
        </p:nvSpPr>
        <p:spPr>
          <a:xfrm>
            <a:off x="2800350" y="1524000"/>
            <a:ext cx="1143000" cy="707886"/>
          </a:xfrm>
          <a:prstGeom prst="rect">
            <a:avLst/>
          </a:prstGeom>
          <a:noFill/>
        </p:spPr>
        <p:txBody>
          <a:bodyPr wrap="square" rtlCol="0">
            <a:spAutoFit/>
          </a:bodyPr>
          <a:lstStyle/>
          <a:p>
            <a:r>
              <a:rPr lang="en-US" sz="1000" dirty="0"/>
              <a:t>Right Shoulder Epaulet</a:t>
            </a:r>
          </a:p>
          <a:p>
            <a:r>
              <a:rPr lang="en-US" sz="1000" dirty="0"/>
              <a:t>Rank-4 Star General</a:t>
            </a:r>
          </a:p>
        </p:txBody>
      </p:sp>
      <p:sp>
        <p:nvSpPr>
          <p:cNvPr id="65" name="TextBox 64"/>
          <p:cNvSpPr txBox="1"/>
          <p:nvPr/>
        </p:nvSpPr>
        <p:spPr>
          <a:xfrm>
            <a:off x="3943350" y="1524000"/>
            <a:ext cx="1443024" cy="400110"/>
          </a:xfrm>
          <a:prstGeom prst="rect">
            <a:avLst/>
          </a:prstGeom>
          <a:noFill/>
        </p:spPr>
        <p:txBody>
          <a:bodyPr wrap="none" rtlCol="0">
            <a:spAutoFit/>
          </a:bodyPr>
          <a:lstStyle/>
          <a:p>
            <a:r>
              <a:rPr lang="en-US" sz="1000" dirty="0"/>
              <a:t>Left Shoulder Epaulet </a:t>
            </a:r>
          </a:p>
          <a:p>
            <a:r>
              <a:rPr lang="en-US" sz="1000" dirty="0"/>
              <a:t>Rank-4 Star General</a:t>
            </a:r>
          </a:p>
        </p:txBody>
      </p:sp>
      <p:sp>
        <p:nvSpPr>
          <p:cNvPr id="66" name="TextBox 65"/>
          <p:cNvSpPr txBox="1"/>
          <p:nvPr/>
        </p:nvSpPr>
        <p:spPr>
          <a:xfrm>
            <a:off x="2895600" y="4800600"/>
            <a:ext cx="1547218" cy="400110"/>
          </a:xfrm>
          <a:prstGeom prst="rect">
            <a:avLst/>
          </a:prstGeom>
          <a:noFill/>
        </p:spPr>
        <p:txBody>
          <a:bodyPr wrap="none" rtlCol="0">
            <a:spAutoFit/>
          </a:bodyPr>
          <a:lstStyle/>
          <a:p>
            <a:r>
              <a:rPr lang="en-US" sz="1000" dirty="0"/>
              <a:t>Right Pocket-Army Staff</a:t>
            </a:r>
          </a:p>
          <a:p>
            <a:r>
              <a:rPr lang="en-US" sz="1000" dirty="0"/>
              <a:t>Identification Badge</a:t>
            </a:r>
          </a:p>
        </p:txBody>
      </p:sp>
      <p:sp>
        <p:nvSpPr>
          <p:cNvPr id="67" name="TextBox 66"/>
          <p:cNvSpPr txBox="1"/>
          <p:nvPr/>
        </p:nvSpPr>
        <p:spPr>
          <a:xfrm>
            <a:off x="5020638" y="4800600"/>
            <a:ext cx="1837362" cy="400110"/>
          </a:xfrm>
          <a:prstGeom prst="rect">
            <a:avLst/>
          </a:prstGeom>
          <a:noFill/>
        </p:spPr>
        <p:txBody>
          <a:bodyPr wrap="none" rtlCol="0">
            <a:spAutoFit/>
          </a:bodyPr>
          <a:lstStyle/>
          <a:p>
            <a:r>
              <a:rPr lang="en-US" sz="1000" dirty="0"/>
              <a:t>Left Pocket</a:t>
            </a:r>
          </a:p>
          <a:p>
            <a:r>
              <a:rPr lang="en-US" sz="1000" dirty="0"/>
              <a:t>US Central Command Badge</a:t>
            </a:r>
          </a:p>
        </p:txBody>
      </p:sp>
      <p:sp>
        <p:nvSpPr>
          <p:cNvPr id="68" name="TextBox 67"/>
          <p:cNvSpPr txBox="1"/>
          <p:nvPr/>
        </p:nvSpPr>
        <p:spPr>
          <a:xfrm>
            <a:off x="2800350" y="2235200"/>
            <a:ext cx="1388522" cy="553998"/>
          </a:xfrm>
          <a:prstGeom prst="rect">
            <a:avLst/>
          </a:prstGeom>
          <a:noFill/>
        </p:spPr>
        <p:txBody>
          <a:bodyPr wrap="none" rtlCol="0">
            <a:spAutoFit/>
          </a:bodyPr>
          <a:lstStyle/>
          <a:p>
            <a:r>
              <a:rPr lang="en-US" sz="1000" dirty="0"/>
              <a:t>Right Shoulder Patch</a:t>
            </a:r>
          </a:p>
          <a:p>
            <a:r>
              <a:rPr lang="en-US" sz="1000" dirty="0"/>
              <a:t>(Combat Patch)</a:t>
            </a:r>
          </a:p>
          <a:p>
            <a:r>
              <a:rPr lang="en-US" sz="1000" dirty="0"/>
              <a:t>1</a:t>
            </a:r>
            <a:r>
              <a:rPr lang="en-US" sz="1000" baseline="30000" dirty="0"/>
              <a:t>st</a:t>
            </a:r>
            <a:r>
              <a:rPr lang="en-US" sz="1000" dirty="0"/>
              <a:t> Cavalry Division</a:t>
            </a:r>
          </a:p>
        </p:txBody>
      </p:sp>
      <p:sp>
        <p:nvSpPr>
          <p:cNvPr id="69" name="TextBox 68"/>
          <p:cNvSpPr txBox="1"/>
          <p:nvPr/>
        </p:nvSpPr>
        <p:spPr>
          <a:xfrm>
            <a:off x="2819400" y="2819400"/>
            <a:ext cx="1435008" cy="553998"/>
          </a:xfrm>
          <a:prstGeom prst="rect">
            <a:avLst/>
          </a:prstGeom>
          <a:noFill/>
        </p:spPr>
        <p:txBody>
          <a:bodyPr wrap="none" rtlCol="0">
            <a:spAutoFit/>
          </a:bodyPr>
          <a:lstStyle/>
          <a:p>
            <a:r>
              <a:rPr lang="en-US" sz="1000" dirty="0"/>
              <a:t>Left Shoulder Patch</a:t>
            </a:r>
          </a:p>
          <a:p>
            <a:r>
              <a:rPr lang="en-US" sz="1000" dirty="0"/>
              <a:t>(Last Unit Assigned)</a:t>
            </a:r>
          </a:p>
          <a:p>
            <a:r>
              <a:rPr lang="en-US" sz="1000" dirty="0"/>
              <a:t>US Central Command</a:t>
            </a:r>
          </a:p>
        </p:txBody>
      </p:sp>
      <p:sp>
        <p:nvSpPr>
          <p:cNvPr id="70" name="TextBox 69"/>
          <p:cNvSpPr txBox="1"/>
          <p:nvPr/>
        </p:nvSpPr>
        <p:spPr>
          <a:xfrm>
            <a:off x="3028950" y="3556000"/>
            <a:ext cx="1375698" cy="400110"/>
          </a:xfrm>
          <a:prstGeom prst="rect">
            <a:avLst/>
          </a:prstGeom>
          <a:noFill/>
        </p:spPr>
        <p:txBody>
          <a:bodyPr wrap="none" rtlCol="0">
            <a:spAutoFit/>
          </a:bodyPr>
          <a:lstStyle/>
          <a:p>
            <a:r>
              <a:rPr lang="en-US" sz="1000" dirty="0"/>
              <a:t>Army Aviation Badge</a:t>
            </a:r>
          </a:p>
          <a:p>
            <a:pPr algn="ctr"/>
            <a:r>
              <a:rPr lang="en-US" sz="1000" dirty="0"/>
              <a:t>(Wings)</a:t>
            </a:r>
          </a:p>
        </p:txBody>
      </p:sp>
      <p:sp>
        <p:nvSpPr>
          <p:cNvPr id="71" name="TextBox 70"/>
          <p:cNvSpPr txBox="1"/>
          <p:nvPr/>
        </p:nvSpPr>
        <p:spPr>
          <a:xfrm>
            <a:off x="3276600" y="5257800"/>
            <a:ext cx="1305165" cy="246221"/>
          </a:xfrm>
          <a:prstGeom prst="rect">
            <a:avLst/>
          </a:prstGeom>
          <a:noFill/>
        </p:spPr>
        <p:txBody>
          <a:bodyPr wrap="none" rtlCol="0">
            <a:spAutoFit/>
          </a:bodyPr>
          <a:lstStyle/>
          <a:p>
            <a:r>
              <a:rPr lang="en-US" sz="1000" dirty="0"/>
              <a:t>Ribbons-See Below</a:t>
            </a:r>
          </a:p>
        </p:txBody>
      </p:sp>
      <p:sp>
        <p:nvSpPr>
          <p:cNvPr id="72" name="Subtitle 2"/>
          <p:cNvSpPr txBox="1">
            <a:spLocks/>
          </p:cNvSpPr>
          <p:nvPr/>
        </p:nvSpPr>
        <p:spPr bwMode="auto">
          <a:xfrm>
            <a:off x="4057650" y="0"/>
            <a:ext cx="2000250" cy="1219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chemeClr val="tx1">
                    <a:lumMod val="95000"/>
                    <a:lumOff val="5000"/>
                  </a:schemeClr>
                </a:solidFill>
                <a:effectLst/>
                <a:uLnTx/>
                <a:uFillTx/>
                <a:latin typeface="+mn-lt"/>
                <a:ea typeface="+mn-ea"/>
                <a:cs typeface="+mn-cs"/>
              </a:rPr>
              <a:t>Oklahoma Priority Academic Student Skills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rgbClr val="FF0000"/>
                </a:solidFill>
                <a:effectLst/>
                <a:uLnTx/>
                <a:uFillTx/>
                <a:latin typeface="+mn-lt"/>
                <a:ea typeface="+mn-ea"/>
                <a:cs typeface="+mn-cs"/>
              </a:rPr>
              <a:t>Correlation to World Studies, Grade 6 in 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rgbClr val="0070C0"/>
                </a:solidFill>
                <a:effectLst/>
                <a:uLnTx/>
                <a:uFillTx/>
                <a:latin typeface="+mn-lt"/>
                <a:ea typeface="+mn-ea"/>
                <a:cs typeface="+mn-cs"/>
              </a:rPr>
              <a:t>Correlation to World Geography, Grade 7 in Blue</a:t>
            </a:r>
          </a:p>
        </p:txBody>
      </p:sp>
      <p:sp>
        <p:nvSpPr>
          <p:cNvPr id="3" name="TextBox 2">
            <a:extLst>
              <a:ext uri="{FF2B5EF4-FFF2-40B4-BE49-F238E27FC236}">
                <a16:creationId xmlns:a16="http://schemas.microsoft.com/office/drawing/2014/main" id="{BE302F20-73E9-4298-8083-A44D12AEBB6D}"/>
              </a:ext>
            </a:extLst>
          </p:cNvPr>
          <p:cNvSpPr txBox="1"/>
          <p:nvPr/>
        </p:nvSpPr>
        <p:spPr>
          <a:xfrm>
            <a:off x="6428785" y="8697334"/>
            <a:ext cx="340709" cy="246221"/>
          </a:xfrm>
          <a:prstGeom prst="rect">
            <a:avLst/>
          </a:prstGeom>
          <a:noFill/>
        </p:spPr>
        <p:txBody>
          <a:bodyPr wrap="square" rtlCol="0">
            <a:spAutoFit/>
          </a:bodyPr>
          <a:lstStyle/>
          <a:p>
            <a:r>
              <a:rPr lang="en-US" sz="1000"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1771650" y="-203200"/>
            <a:ext cx="4400550" cy="203200"/>
          </a:xfrm>
        </p:spPr>
        <p:txBody>
          <a:bodyPr rtlCol="0">
            <a:normAutofit fontScale="90000"/>
          </a:bodyPr>
          <a:lstStyle/>
          <a:p>
            <a:pPr eaLnBrk="1" fontAlgn="auto" hangingPunct="1">
              <a:spcAft>
                <a:spcPts val="0"/>
              </a:spcAft>
              <a:defRPr/>
            </a:pPr>
            <a:endParaRPr lang="en-US" sz="1800" dirty="0">
              <a:solidFill>
                <a:schemeClr val="accent6">
                  <a:lumMod val="50000"/>
                </a:schemeClr>
              </a:solidFill>
            </a:endParaRPr>
          </a:p>
        </p:txBody>
      </p:sp>
      <p:sp>
        <p:nvSpPr>
          <p:cNvPr id="4101" name="TextBox 5"/>
          <p:cNvSpPr txBox="1">
            <a:spLocks noChangeArrowheads="1"/>
          </p:cNvSpPr>
          <p:nvPr/>
        </p:nvSpPr>
        <p:spPr bwMode="auto">
          <a:xfrm>
            <a:off x="228600" y="1016001"/>
            <a:ext cx="5257800" cy="1754326"/>
          </a:xfrm>
          <a:prstGeom prst="rect">
            <a:avLst/>
          </a:prstGeom>
          <a:noFill/>
          <a:ln w="9525">
            <a:noFill/>
            <a:miter lim="800000"/>
            <a:headEnd/>
            <a:tailEnd/>
          </a:ln>
        </p:spPr>
        <p:txBody>
          <a:bodyPr wrap="square">
            <a:spAutoFit/>
          </a:bodyPr>
          <a:lstStyle/>
          <a:p>
            <a:r>
              <a:rPr lang="en-US" sz="1400" b="1" u="sng" dirty="0">
                <a:latin typeface="Calibri" pitchFamily="34" charset="0"/>
              </a:rPr>
              <a:t>Display Case R6		World Map</a:t>
            </a:r>
          </a:p>
          <a:p>
            <a:endParaRPr lang="en-US" dirty="0">
              <a:latin typeface="Calibri" pitchFamily="34" charset="0"/>
            </a:endParaRPr>
          </a:p>
          <a:p>
            <a:r>
              <a:rPr lang="en-US" sz="1100" dirty="0">
                <a:latin typeface="Calibri" pitchFamily="34" charset="0"/>
              </a:rPr>
              <a:t>This exhibit includes an interactive World Map on IPAD.  Students can experience</a:t>
            </a:r>
          </a:p>
          <a:p>
            <a:r>
              <a:rPr lang="en-US" sz="1100" dirty="0">
                <a:latin typeface="Calibri" pitchFamily="34" charset="0"/>
              </a:rPr>
              <a:t> General Franks travels throughout the Area of Responsibility of Central Command. </a:t>
            </a:r>
          </a:p>
          <a:p>
            <a:r>
              <a:rPr lang="en-US" sz="1100" dirty="0">
                <a:latin typeface="Calibri" pitchFamily="34" charset="0"/>
              </a:rPr>
              <a:t>Countries displayed have information regarding land area, population, climate, </a:t>
            </a:r>
          </a:p>
          <a:p>
            <a:r>
              <a:rPr lang="en-US" sz="1100" dirty="0">
                <a:latin typeface="Calibri" pitchFamily="34" charset="0"/>
              </a:rPr>
              <a:t>natural resources and other cultural facts. </a:t>
            </a:r>
            <a:endParaRPr lang="en-US" sz="1000" dirty="0">
              <a:latin typeface="Calibri" pitchFamily="34" charset="0"/>
            </a:endParaRPr>
          </a:p>
          <a:p>
            <a:endParaRPr lang="en-US" sz="1400" dirty="0">
              <a:latin typeface="Calibri" pitchFamily="34" charset="0"/>
            </a:endParaRPr>
          </a:p>
          <a:p>
            <a:endParaRPr lang="en-US" dirty="0">
              <a:latin typeface="Calibri" pitchFamily="34" charset="0"/>
            </a:endParaRPr>
          </a:p>
        </p:txBody>
      </p:sp>
      <p:sp>
        <p:nvSpPr>
          <p:cNvPr id="4102" name="TextBox 8"/>
          <p:cNvSpPr txBox="1">
            <a:spLocks noChangeArrowheads="1"/>
          </p:cNvSpPr>
          <p:nvPr/>
        </p:nvSpPr>
        <p:spPr bwMode="auto">
          <a:xfrm>
            <a:off x="5429250" y="1320800"/>
            <a:ext cx="457200" cy="738664"/>
          </a:xfrm>
          <a:prstGeom prst="rect">
            <a:avLst/>
          </a:prstGeom>
          <a:noFill/>
          <a:ln w="9525">
            <a:noFill/>
            <a:miter lim="800000"/>
            <a:headEnd/>
            <a:tailEnd/>
          </a:ln>
        </p:spPr>
        <p:txBody>
          <a:bodyPr>
            <a:spAutoFit/>
          </a:bodyPr>
          <a:lstStyle/>
          <a:p>
            <a:pPr algn="r"/>
            <a:r>
              <a:rPr lang="en-US" sz="1400" dirty="0">
                <a:solidFill>
                  <a:srgbClr val="FF0000"/>
                </a:solidFill>
                <a:latin typeface="Calibri" pitchFamily="34" charset="0"/>
              </a:rPr>
              <a:t>1.1  </a:t>
            </a:r>
          </a:p>
          <a:p>
            <a:pPr algn="r"/>
            <a:r>
              <a:rPr lang="en-US" sz="1400" dirty="0">
                <a:solidFill>
                  <a:srgbClr val="FF0000"/>
                </a:solidFill>
                <a:latin typeface="Calibri" pitchFamily="34" charset="0"/>
              </a:rPr>
              <a:t>1.3</a:t>
            </a:r>
          </a:p>
          <a:p>
            <a:pPr algn="r"/>
            <a:r>
              <a:rPr lang="en-US" sz="1400" dirty="0">
                <a:solidFill>
                  <a:srgbClr val="FF0000"/>
                </a:solidFill>
                <a:latin typeface="Calibri" pitchFamily="34" charset="0"/>
              </a:rPr>
              <a:t>2.4</a:t>
            </a:r>
          </a:p>
        </p:txBody>
      </p:sp>
      <p:sp>
        <p:nvSpPr>
          <p:cNvPr id="4103" name="Slide Number Placeholder 9"/>
          <p:cNvSpPr txBox="1">
            <a:spLocks noGrp="1"/>
          </p:cNvSpPr>
          <p:nvPr/>
        </p:nvSpPr>
        <p:spPr bwMode="auto">
          <a:xfrm>
            <a:off x="4914900" y="8475134"/>
            <a:ext cx="1600200" cy="486833"/>
          </a:xfrm>
          <a:prstGeom prst="rect">
            <a:avLst/>
          </a:prstGeom>
          <a:noFill/>
          <a:ln w="9525">
            <a:noFill/>
            <a:miter lim="800000"/>
            <a:headEnd/>
            <a:tailEnd/>
          </a:ln>
        </p:spPr>
        <p:txBody>
          <a:bodyPr anchor="ctr"/>
          <a:lstStyle/>
          <a:p>
            <a:pPr algn="r"/>
            <a:r>
              <a:rPr lang="en-US" sz="1200" dirty="0">
                <a:solidFill>
                  <a:srgbClr val="898989"/>
                </a:solidFill>
                <a:latin typeface="Calibri" pitchFamily="34" charset="0"/>
              </a:rPr>
              <a:t>7</a:t>
            </a:r>
          </a:p>
        </p:txBody>
      </p:sp>
      <p:sp>
        <p:nvSpPr>
          <p:cNvPr id="4104" name="TextBox 11"/>
          <p:cNvSpPr txBox="1">
            <a:spLocks noChangeArrowheads="1"/>
          </p:cNvSpPr>
          <p:nvPr/>
        </p:nvSpPr>
        <p:spPr bwMode="auto">
          <a:xfrm>
            <a:off x="5886450" y="1320800"/>
            <a:ext cx="438150" cy="738664"/>
          </a:xfrm>
          <a:prstGeom prst="rect">
            <a:avLst/>
          </a:prstGeom>
          <a:noFill/>
          <a:ln w="9525">
            <a:noFill/>
            <a:miter lim="800000"/>
            <a:headEnd/>
            <a:tailEnd/>
          </a:ln>
        </p:spPr>
        <p:txBody>
          <a:bodyPr wrap="square">
            <a:spAutoFit/>
          </a:bodyPr>
          <a:lstStyle/>
          <a:p>
            <a:pPr algn="r"/>
            <a:r>
              <a:rPr lang="en-US" sz="1400" dirty="0">
                <a:solidFill>
                  <a:srgbClr val="0070C0"/>
                </a:solidFill>
                <a:latin typeface="Calibri" pitchFamily="34" charset="0"/>
              </a:rPr>
              <a:t>1.1</a:t>
            </a:r>
          </a:p>
          <a:p>
            <a:pPr algn="r"/>
            <a:r>
              <a:rPr lang="en-US" sz="1400" dirty="0">
                <a:solidFill>
                  <a:srgbClr val="0070C0"/>
                </a:solidFill>
                <a:latin typeface="Calibri" pitchFamily="34" charset="0"/>
              </a:rPr>
              <a:t>2.1</a:t>
            </a:r>
          </a:p>
          <a:p>
            <a:pPr algn="r"/>
            <a:r>
              <a:rPr lang="en-US" sz="1400" dirty="0">
                <a:solidFill>
                  <a:srgbClr val="0070C0"/>
                </a:solidFill>
                <a:latin typeface="Calibri" pitchFamily="34" charset="0"/>
              </a:rPr>
              <a:t>4.1</a:t>
            </a:r>
          </a:p>
        </p:txBody>
      </p:sp>
      <p:pic>
        <p:nvPicPr>
          <p:cNvPr id="410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8700" y="3294856"/>
            <a:ext cx="2457450" cy="1843087"/>
          </a:xfrm>
          <a:prstGeom prst="rect">
            <a:avLst/>
          </a:prstGeom>
          <a:noFill/>
          <a:ln w="9525">
            <a:noFill/>
            <a:miter lim="800000"/>
            <a:headEnd/>
            <a:tailEnd/>
          </a:ln>
        </p:spPr>
      </p:pic>
      <p:sp>
        <p:nvSpPr>
          <p:cNvPr id="12" name="TextBox 11"/>
          <p:cNvSpPr txBox="1"/>
          <p:nvPr/>
        </p:nvSpPr>
        <p:spPr>
          <a:xfrm>
            <a:off x="4286251" y="2641601"/>
            <a:ext cx="1865767" cy="4708981"/>
          </a:xfrm>
          <a:prstGeom prst="rect">
            <a:avLst/>
          </a:prstGeom>
          <a:noFill/>
        </p:spPr>
        <p:txBody>
          <a:bodyPr wrap="none" rtlCol="0">
            <a:spAutoFit/>
          </a:bodyPr>
          <a:lstStyle/>
          <a:p>
            <a:pPr marL="228600" indent="-228600">
              <a:buAutoNum type="arabicPeriod"/>
            </a:pPr>
            <a:r>
              <a:rPr lang="en-US" sz="1200" dirty="0"/>
              <a:t>Eritrea</a:t>
            </a:r>
          </a:p>
          <a:p>
            <a:pPr marL="228600" indent="-228600">
              <a:buAutoNum type="arabicPeriod"/>
            </a:pPr>
            <a:r>
              <a:rPr lang="en-US" sz="1200" dirty="0"/>
              <a:t>United Arab Emirates</a:t>
            </a:r>
          </a:p>
          <a:p>
            <a:pPr marL="228600" indent="-228600">
              <a:buAutoNum type="arabicPeriod"/>
            </a:pPr>
            <a:r>
              <a:rPr lang="en-US" sz="1200" dirty="0"/>
              <a:t>Yemen	</a:t>
            </a:r>
          </a:p>
          <a:p>
            <a:pPr marL="228600" indent="-228600">
              <a:buAutoNum type="arabicPeriod"/>
            </a:pPr>
            <a:r>
              <a:rPr lang="en-US" sz="1200" dirty="0"/>
              <a:t>Oman</a:t>
            </a:r>
          </a:p>
          <a:p>
            <a:pPr marL="228600" indent="-228600">
              <a:buAutoNum type="arabicPeriod"/>
            </a:pPr>
            <a:r>
              <a:rPr lang="en-US" sz="1200" dirty="0"/>
              <a:t>Bahrain</a:t>
            </a:r>
          </a:p>
          <a:p>
            <a:pPr marL="228600" indent="-228600">
              <a:buAutoNum type="arabicPeriod"/>
            </a:pPr>
            <a:r>
              <a:rPr lang="en-US" sz="1200" dirty="0"/>
              <a:t>Qatar</a:t>
            </a:r>
          </a:p>
          <a:p>
            <a:pPr marL="228600" indent="-228600">
              <a:buAutoNum type="arabicPeriod"/>
            </a:pPr>
            <a:r>
              <a:rPr lang="en-US" sz="1200" dirty="0"/>
              <a:t>Kuwait</a:t>
            </a:r>
          </a:p>
          <a:p>
            <a:pPr marL="228600" indent="-228600">
              <a:buAutoNum type="arabicPeriod"/>
            </a:pPr>
            <a:r>
              <a:rPr lang="en-US" sz="1200" dirty="0"/>
              <a:t>Saudi Arabia</a:t>
            </a:r>
          </a:p>
          <a:p>
            <a:pPr marL="228600" indent="-228600">
              <a:buAutoNum type="arabicPeriod"/>
            </a:pPr>
            <a:r>
              <a:rPr lang="en-US" sz="1200" dirty="0"/>
              <a:t>Djibouti</a:t>
            </a:r>
          </a:p>
          <a:p>
            <a:pPr marL="228600" indent="-228600">
              <a:buAutoNum type="arabicPeriod"/>
            </a:pPr>
            <a:r>
              <a:rPr lang="en-US" sz="1200" dirty="0"/>
              <a:t>Kenya</a:t>
            </a:r>
          </a:p>
          <a:p>
            <a:pPr marL="228600" indent="-228600">
              <a:buAutoNum type="arabicPeriod"/>
            </a:pPr>
            <a:r>
              <a:rPr lang="en-US" sz="1200" dirty="0"/>
              <a:t>Sudan</a:t>
            </a:r>
          </a:p>
          <a:p>
            <a:pPr marL="228600" indent="-228600">
              <a:buAutoNum type="arabicPeriod"/>
            </a:pPr>
            <a:r>
              <a:rPr lang="en-US" sz="1200" dirty="0"/>
              <a:t>Ethiopia</a:t>
            </a:r>
          </a:p>
          <a:p>
            <a:pPr marL="228600" indent="-228600">
              <a:buAutoNum type="arabicPeriod"/>
            </a:pPr>
            <a:r>
              <a:rPr lang="en-US" sz="1200" dirty="0"/>
              <a:t>Afghanistan</a:t>
            </a:r>
          </a:p>
          <a:p>
            <a:pPr marL="228600" indent="-228600">
              <a:buAutoNum type="arabicPeriod"/>
            </a:pPr>
            <a:r>
              <a:rPr lang="en-US" sz="1200" dirty="0"/>
              <a:t>Pakistan</a:t>
            </a:r>
          </a:p>
          <a:p>
            <a:pPr marL="228600" indent="-228600">
              <a:buAutoNum type="arabicPeriod"/>
            </a:pPr>
            <a:r>
              <a:rPr lang="en-US" sz="1200" dirty="0"/>
              <a:t>Egypt</a:t>
            </a:r>
          </a:p>
          <a:p>
            <a:pPr marL="228600" indent="-228600">
              <a:buAutoNum type="arabicPeriod"/>
            </a:pPr>
            <a:r>
              <a:rPr lang="en-US" sz="1200" dirty="0"/>
              <a:t>Jordan</a:t>
            </a:r>
          </a:p>
          <a:p>
            <a:pPr marL="228600" indent="-228600">
              <a:buAutoNum type="arabicPeriod"/>
            </a:pPr>
            <a:r>
              <a:rPr lang="en-US" sz="1200" dirty="0"/>
              <a:t>Petra</a:t>
            </a:r>
          </a:p>
          <a:p>
            <a:pPr marL="228600" indent="-228600">
              <a:buAutoNum type="arabicPeriod"/>
            </a:pPr>
            <a:r>
              <a:rPr lang="en-US" sz="1200" dirty="0"/>
              <a:t>Kazakhstan</a:t>
            </a:r>
          </a:p>
          <a:p>
            <a:pPr marL="228600" indent="-228600">
              <a:buAutoNum type="arabicPeriod"/>
            </a:pPr>
            <a:r>
              <a:rPr lang="en-US" sz="1200" dirty="0"/>
              <a:t>Kyrgyzstan</a:t>
            </a:r>
          </a:p>
          <a:p>
            <a:pPr marL="228600" indent="-228600">
              <a:buAutoNum type="arabicPeriod"/>
            </a:pPr>
            <a:r>
              <a:rPr lang="en-US" sz="1200" dirty="0"/>
              <a:t>Turkmenistan</a:t>
            </a:r>
          </a:p>
          <a:p>
            <a:pPr marL="228600" indent="-228600">
              <a:buAutoNum type="arabicPeriod"/>
            </a:pPr>
            <a:r>
              <a:rPr lang="en-US" sz="1200" dirty="0"/>
              <a:t>Uzbekistan</a:t>
            </a:r>
          </a:p>
          <a:p>
            <a:pPr marL="228600" indent="-228600">
              <a:buAutoNum type="arabicPeriod"/>
            </a:pPr>
            <a:r>
              <a:rPr lang="en-US" sz="1200" dirty="0"/>
              <a:t>Tajikistan</a:t>
            </a:r>
          </a:p>
          <a:p>
            <a:pPr marL="228600" indent="-228600">
              <a:buAutoNum type="arabicPeriod"/>
            </a:pPr>
            <a:r>
              <a:rPr lang="en-US" sz="1200" dirty="0"/>
              <a:t>Iran</a:t>
            </a:r>
          </a:p>
          <a:p>
            <a:pPr marL="228600" indent="-228600">
              <a:buAutoNum type="arabicPeriod"/>
            </a:pPr>
            <a:r>
              <a:rPr lang="en-US" sz="1200" dirty="0"/>
              <a:t>Iraq</a:t>
            </a:r>
          </a:p>
          <a:p>
            <a:pPr marL="228600" indent="-228600">
              <a:buAutoNum type="arabicPeriod"/>
            </a:pPr>
            <a:r>
              <a:rPr lang="en-US" sz="1200" dirty="0"/>
              <a:t>Seychelles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21"/>
          <p:cNvGrpSpPr>
            <a:grpSpLocks/>
          </p:cNvGrpSpPr>
          <p:nvPr/>
        </p:nvGrpSpPr>
        <p:grpSpPr bwMode="auto">
          <a:xfrm>
            <a:off x="114300" y="304803"/>
            <a:ext cx="6472238" cy="1323783"/>
            <a:chOff x="-36" y="2928"/>
            <a:chExt cx="5436" cy="613"/>
          </a:xfrm>
        </p:grpSpPr>
        <p:sp>
          <p:nvSpPr>
            <p:cNvPr id="5126" name="TextBox 12"/>
            <p:cNvSpPr txBox="1">
              <a:spLocks noChangeArrowheads="1"/>
            </p:cNvSpPr>
            <p:nvPr/>
          </p:nvSpPr>
          <p:spPr bwMode="auto">
            <a:xfrm>
              <a:off x="-36" y="2928"/>
              <a:ext cx="4464" cy="613"/>
            </a:xfrm>
            <a:prstGeom prst="rect">
              <a:avLst/>
            </a:prstGeom>
            <a:noFill/>
            <a:ln w="9525">
              <a:noFill/>
              <a:miter lim="800000"/>
              <a:headEnd/>
              <a:tailEnd/>
            </a:ln>
          </p:spPr>
          <p:txBody>
            <a:bodyPr wrap="square">
              <a:spAutoFit/>
            </a:bodyPr>
            <a:lstStyle/>
            <a:p>
              <a:r>
                <a:rPr lang="en-US" sz="1600" b="1" u="sng" dirty="0">
                  <a:latin typeface="Calibri" pitchFamily="34" charset="0"/>
                </a:rPr>
                <a:t>Display Case R5 	    	Woman’s Clothing, Eritrea</a:t>
              </a:r>
            </a:p>
            <a:p>
              <a:endParaRPr lang="en-US" dirty="0">
                <a:latin typeface="Calibri" pitchFamily="34" charset="0"/>
              </a:endParaRPr>
            </a:p>
            <a:p>
              <a:r>
                <a:rPr lang="en-US" sz="1400" dirty="0">
                  <a:latin typeface="Calibri" pitchFamily="34" charset="0"/>
                </a:rPr>
                <a:t>A traditional Cotton Dress, typical of dresses in East Africa worn for special occasions.  Cotton is a local product.</a:t>
              </a:r>
            </a:p>
            <a:p>
              <a:endParaRPr lang="en-US" dirty="0">
                <a:latin typeface="Calibri" pitchFamily="34" charset="0"/>
              </a:endParaRPr>
            </a:p>
          </p:txBody>
        </p:sp>
        <p:sp>
          <p:nvSpPr>
            <p:cNvPr id="5127" name="TextBox 14"/>
            <p:cNvSpPr txBox="1">
              <a:spLocks noChangeArrowheads="1"/>
            </p:cNvSpPr>
            <p:nvPr/>
          </p:nvSpPr>
          <p:spPr bwMode="auto">
            <a:xfrm>
              <a:off x="5052" y="2975"/>
              <a:ext cx="348" cy="342"/>
            </a:xfrm>
            <a:prstGeom prst="rect">
              <a:avLst/>
            </a:prstGeom>
            <a:noFill/>
            <a:ln w="9525">
              <a:noFill/>
              <a:miter lim="800000"/>
              <a:headEnd/>
              <a:tailEnd/>
            </a:ln>
          </p:spPr>
          <p:txBody>
            <a:bodyPr>
              <a:spAutoFit/>
            </a:bodyPr>
            <a:lstStyle/>
            <a:p>
              <a:pPr algn="r"/>
              <a:r>
                <a:rPr lang="en-US" sz="1400" dirty="0">
                  <a:solidFill>
                    <a:srgbClr val="0070C0"/>
                  </a:solidFill>
                  <a:latin typeface="Calibri" pitchFamily="34" charset="0"/>
                </a:rPr>
                <a:t>1.1</a:t>
              </a:r>
            </a:p>
            <a:p>
              <a:pPr algn="r"/>
              <a:r>
                <a:rPr lang="en-US" sz="1400" dirty="0">
                  <a:solidFill>
                    <a:srgbClr val="0070C0"/>
                  </a:solidFill>
                  <a:latin typeface="Calibri" pitchFamily="34" charset="0"/>
                </a:rPr>
                <a:t>2.1</a:t>
              </a:r>
            </a:p>
            <a:p>
              <a:pPr algn="r"/>
              <a:r>
                <a:rPr lang="en-US" sz="1400" dirty="0">
                  <a:solidFill>
                    <a:srgbClr val="0070C0"/>
                  </a:solidFill>
                  <a:latin typeface="Calibri" pitchFamily="34" charset="0"/>
                </a:rPr>
                <a:t>4.1</a:t>
              </a:r>
            </a:p>
          </p:txBody>
        </p:sp>
        <p:sp>
          <p:nvSpPr>
            <p:cNvPr id="5128" name="TextBox 15"/>
            <p:cNvSpPr txBox="1">
              <a:spLocks noChangeArrowheads="1"/>
            </p:cNvSpPr>
            <p:nvPr/>
          </p:nvSpPr>
          <p:spPr bwMode="auto">
            <a:xfrm>
              <a:off x="4428" y="2975"/>
              <a:ext cx="348" cy="342"/>
            </a:xfrm>
            <a:prstGeom prst="rect">
              <a:avLst/>
            </a:prstGeom>
            <a:noFill/>
            <a:ln w="9525">
              <a:noFill/>
              <a:miter lim="800000"/>
              <a:headEnd/>
              <a:tailEnd/>
            </a:ln>
          </p:spPr>
          <p:txBody>
            <a:bodyPr>
              <a:spAutoFit/>
            </a:bodyPr>
            <a:lstStyle/>
            <a:p>
              <a:pPr algn="r"/>
              <a:r>
                <a:rPr lang="en-US" sz="1400" dirty="0">
                  <a:solidFill>
                    <a:srgbClr val="FF0000"/>
                  </a:solidFill>
                  <a:latin typeface="Calibri" pitchFamily="34" charset="0"/>
                </a:rPr>
                <a:t>1.3</a:t>
              </a:r>
            </a:p>
            <a:p>
              <a:pPr algn="r"/>
              <a:r>
                <a:rPr lang="en-US" sz="1400" dirty="0">
                  <a:solidFill>
                    <a:srgbClr val="FF0000"/>
                  </a:solidFill>
                  <a:latin typeface="Calibri" pitchFamily="34" charset="0"/>
                </a:rPr>
                <a:t>3.1</a:t>
              </a:r>
            </a:p>
            <a:p>
              <a:pPr algn="r"/>
              <a:r>
                <a:rPr lang="en-US" sz="1400" dirty="0">
                  <a:solidFill>
                    <a:srgbClr val="FF0000"/>
                  </a:solidFill>
                  <a:latin typeface="Calibri" pitchFamily="34" charset="0"/>
                </a:rPr>
                <a:t>3.2</a:t>
              </a:r>
            </a:p>
          </p:txBody>
        </p:sp>
      </p:grpSp>
      <p:pic>
        <p:nvPicPr>
          <p:cNvPr id="512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0739" y="3719696"/>
            <a:ext cx="2272811" cy="1704608"/>
          </a:xfrm>
          <a:prstGeom prst="rect">
            <a:avLst/>
          </a:prstGeom>
          <a:noFill/>
          <a:ln w="9525">
            <a:noFill/>
            <a:miter lim="800000"/>
            <a:headEnd/>
            <a:tailEnd/>
          </a:ln>
        </p:spPr>
      </p:pic>
      <p:sp>
        <p:nvSpPr>
          <p:cNvPr id="5125" name="Text Box 30"/>
          <p:cNvSpPr txBox="1">
            <a:spLocks noChangeArrowheads="1"/>
          </p:cNvSpPr>
          <p:nvPr/>
        </p:nvSpPr>
        <p:spPr bwMode="auto">
          <a:xfrm>
            <a:off x="6331744" y="8487833"/>
            <a:ext cx="263214" cy="276999"/>
          </a:xfrm>
          <a:prstGeom prst="rect">
            <a:avLst/>
          </a:prstGeom>
          <a:noFill/>
          <a:ln w="9525">
            <a:noFill/>
            <a:miter lim="800000"/>
            <a:headEnd/>
            <a:tailEnd/>
          </a:ln>
        </p:spPr>
        <p:txBody>
          <a:bodyPr wrap="none">
            <a:spAutoFit/>
          </a:bodyPr>
          <a:lstStyle/>
          <a:p>
            <a:r>
              <a:rPr lang="en-US" sz="1200" dirty="0">
                <a:latin typeface="Calibri" pitchFamily="34" charset="0"/>
              </a:rPr>
              <a:t>8</a:t>
            </a:r>
          </a:p>
        </p:txBody>
      </p:sp>
      <p:sp>
        <p:nvSpPr>
          <p:cNvPr id="9" name="TextBox 8"/>
          <p:cNvSpPr txBox="1"/>
          <p:nvPr/>
        </p:nvSpPr>
        <p:spPr>
          <a:xfrm>
            <a:off x="914400" y="2743200"/>
            <a:ext cx="971550" cy="523220"/>
          </a:xfrm>
          <a:prstGeom prst="rect">
            <a:avLst/>
          </a:prstGeom>
          <a:noFill/>
        </p:spPr>
        <p:txBody>
          <a:bodyPr wrap="square" rtlCol="0">
            <a:spAutoFit/>
          </a:bodyPr>
          <a:lstStyle/>
          <a:p>
            <a:r>
              <a:rPr lang="en-US" sz="1400" dirty="0"/>
              <a:t>ERITREA</a:t>
            </a:r>
          </a:p>
          <a:p>
            <a:endParaRPr lang="en-US" sz="1400" dirty="0"/>
          </a:p>
        </p:txBody>
      </p:sp>
      <p:sp>
        <p:nvSpPr>
          <p:cNvPr id="11" name="TextBox 10"/>
          <p:cNvSpPr txBox="1"/>
          <p:nvPr/>
        </p:nvSpPr>
        <p:spPr>
          <a:xfrm>
            <a:off x="-1600200" y="2336800"/>
            <a:ext cx="1600200" cy="400110"/>
          </a:xfrm>
          <a:prstGeom prst="rect">
            <a:avLst/>
          </a:prstGeom>
          <a:noFill/>
        </p:spPr>
        <p:txBody>
          <a:bodyPr wrap="square" rtlCol="0">
            <a:spAutoFit/>
          </a:bodyPr>
          <a:lstStyle/>
          <a:p>
            <a:endParaRPr lang="en-US" sz="1000" dirty="0"/>
          </a:p>
          <a:p>
            <a:endParaRPr lang="en-US" sz="1000" dirty="0"/>
          </a:p>
        </p:txBody>
      </p:sp>
      <p:sp>
        <p:nvSpPr>
          <p:cNvPr id="12" name="TextBox 11"/>
          <p:cNvSpPr txBox="1"/>
          <p:nvPr/>
        </p:nvSpPr>
        <p:spPr>
          <a:xfrm>
            <a:off x="609600" y="3505200"/>
            <a:ext cx="5226111" cy="3631763"/>
          </a:xfrm>
          <a:prstGeom prst="rect">
            <a:avLst/>
          </a:prstGeom>
          <a:noFill/>
        </p:spPr>
        <p:txBody>
          <a:bodyPr wrap="none" rtlCol="0">
            <a:spAutoFit/>
          </a:bodyPr>
          <a:lstStyle/>
          <a:p>
            <a:r>
              <a:rPr lang="en-US" sz="1000" b="1" dirty="0"/>
              <a:t>Location:  Is located in the Horn of</a:t>
            </a:r>
          </a:p>
          <a:p>
            <a:r>
              <a:rPr lang="en-US" sz="1000" b="1" dirty="0"/>
              <a:t>Africa in East Africa.  It is bordered to </a:t>
            </a:r>
          </a:p>
          <a:p>
            <a:r>
              <a:rPr lang="en-US" sz="1000" b="1" dirty="0"/>
              <a:t>the northeast and east by the Red Sea,</a:t>
            </a:r>
          </a:p>
          <a:p>
            <a:r>
              <a:rPr lang="en-US" sz="1000" b="1" dirty="0"/>
              <a:t>Sudan to the west, Ethiopia to the south,</a:t>
            </a:r>
          </a:p>
          <a:p>
            <a:r>
              <a:rPr lang="en-US" sz="1000" b="1" dirty="0"/>
              <a:t>and Djibouti to the southeast.</a:t>
            </a:r>
          </a:p>
          <a:p>
            <a:r>
              <a:rPr lang="en-US" sz="1000" b="1" dirty="0"/>
              <a:t>Capital – Asmara</a:t>
            </a:r>
          </a:p>
          <a:p>
            <a:r>
              <a:rPr lang="en-US" sz="1000" b="1" dirty="0"/>
              <a:t>Language – Tigrinya, Arabic, English</a:t>
            </a:r>
          </a:p>
          <a:p>
            <a:r>
              <a:rPr lang="en-US" sz="1000" b="1" dirty="0"/>
              <a:t>Land Area – 45,400 square miles</a:t>
            </a:r>
          </a:p>
          <a:p>
            <a:r>
              <a:rPr lang="en-US" sz="1000" b="1" dirty="0"/>
              <a:t>Population – 5,869,869 (2016)</a:t>
            </a:r>
          </a:p>
          <a:p>
            <a:r>
              <a:rPr lang="en-US" sz="1000" b="1" dirty="0"/>
              <a:t>Resources – Copper, gold, granite,</a:t>
            </a:r>
          </a:p>
          <a:p>
            <a:r>
              <a:rPr lang="en-US" sz="1000" b="1" dirty="0"/>
              <a:t>marble and potash</a:t>
            </a:r>
          </a:p>
          <a:p>
            <a:r>
              <a:rPr lang="en-US" sz="1000" b="1" dirty="0"/>
              <a:t>80% of the Eritrean workforce are </a:t>
            </a:r>
          </a:p>
          <a:p>
            <a:r>
              <a:rPr lang="en-US" sz="1000" b="1" dirty="0"/>
              <a:t>employed in agriculture</a:t>
            </a:r>
          </a:p>
          <a:p>
            <a:r>
              <a:rPr lang="en-US" sz="1000" b="1" dirty="0"/>
              <a:t>Literacy Rate for the total population is 81%.</a:t>
            </a:r>
          </a:p>
          <a:p>
            <a:r>
              <a:rPr lang="en-US" sz="1000" b="1" dirty="0"/>
              <a:t>Religion – 50% Christianity, 48% Islam, 2% Other</a:t>
            </a:r>
          </a:p>
          <a:p>
            <a:endParaRPr lang="en-US" sz="1000" b="1" dirty="0"/>
          </a:p>
          <a:p>
            <a:endParaRPr lang="en-US" sz="1000" b="1" dirty="0"/>
          </a:p>
          <a:p>
            <a:endParaRPr lang="en-US" sz="1000" b="1" dirty="0"/>
          </a:p>
          <a:p>
            <a:endParaRPr lang="en-US" sz="1000" b="1" dirty="0"/>
          </a:p>
          <a:p>
            <a:endParaRPr lang="en-US" sz="1000" b="1" dirty="0"/>
          </a:p>
          <a:p>
            <a:endParaRPr lang="en-US" sz="1000" b="1" dirty="0"/>
          </a:p>
          <a:p>
            <a:r>
              <a:rPr lang="en-US" sz="1000" b="1" dirty="0"/>
              <a:t>*POTASH – is any various mined and manufactured salts that contain potassium in</a:t>
            </a:r>
          </a:p>
          <a:p>
            <a:r>
              <a:rPr lang="en-US" sz="1000" b="1" dirty="0"/>
              <a:t>water-soluble form.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11"/>
          <p:cNvGrpSpPr>
            <a:grpSpLocks/>
          </p:cNvGrpSpPr>
          <p:nvPr/>
        </p:nvGrpSpPr>
        <p:grpSpPr bwMode="auto">
          <a:xfrm>
            <a:off x="171450" y="0"/>
            <a:ext cx="6415088" cy="1145117"/>
            <a:chOff x="144" y="720"/>
            <a:chExt cx="5388" cy="541"/>
          </a:xfrm>
        </p:grpSpPr>
        <p:sp>
          <p:nvSpPr>
            <p:cNvPr id="11271" name="TextBox 11"/>
            <p:cNvSpPr txBox="1">
              <a:spLocks noChangeArrowheads="1"/>
            </p:cNvSpPr>
            <p:nvPr/>
          </p:nvSpPr>
          <p:spPr bwMode="auto">
            <a:xfrm>
              <a:off x="144" y="720"/>
              <a:ext cx="4272" cy="509"/>
            </a:xfrm>
            <a:prstGeom prst="rect">
              <a:avLst/>
            </a:prstGeom>
            <a:noFill/>
            <a:ln w="9525">
              <a:noFill/>
              <a:miter lim="800000"/>
              <a:headEnd/>
              <a:tailEnd/>
            </a:ln>
          </p:spPr>
          <p:txBody>
            <a:bodyPr>
              <a:spAutoFit/>
            </a:bodyPr>
            <a:lstStyle/>
            <a:p>
              <a:r>
                <a:rPr lang="en-US" sz="1600" b="1" u="sng" dirty="0">
                  <a:latin typeface="Calibri" pitchFamily="34" charset="0"/>
                </a:rPr>
                <a:t>Display Case L4		Artifacts from East Africa    </a:t>
              </a:r>
              <a:r>
                <a:rPr lang="en-US" b="1" u="sng" dirty="0">
                  <a:latin typeface="Calibri" pitchFamily="34" charset="0"/>
                </a:rPr>
                <a:t>                      </a:t>
              </a:r>
            </a:p>
            <a:p>
              <a:endParaRPr lang="en-US" dirty="0">
                <a:latin typeface="Calibri" pitchFamily="34" charset="0"/>
              </a:endParaRPr>
            </a:p>
            <a:p>
              <a:r>
                <a:rPr lang="en-US" sz="1400" dirty="0">
                  <a:latin typeface="Calibri" pitchFamily="34" charset="0"/>
                </a:rPr>
                <a:t>Bushman’s Sword, Ceremonial Drums, Traditional Water Carrier </a:t>
              </a:r>
            </a:p>
            <a:p>
              <a:r>
                <a:rPr lang="en-US" sz="1400" dirty="0">
                  <a:latin typeface="Calibri" pitchFamily="34" charset="0"/>
                </a:rPr>
                <a:t>and African Wall Art</a:t>
              </a:r>
            </a:p>
          </p:txBody>
        </p:sp>
        <p:sp>
          <p:nvSpPr>
            <p:cNvPr id="11272" name="TextBox 12"/>
            <p:cNvSpPr txBox="1">
              <a:spLocks noChangeArrowheads="1"/>
            </p:cNvSpPr>
            <p:nvPr/>
          </p:nvSpPr>
          <p:spPr bwMode="auto">
            <a:xfrm>
              <a:off x="5088" y="912"/>
              <a:ext cx="444" cy="349"/>
            </a:xfrm>
            <a:prstGeom prst="rect">
              <a:avLst/>
            </a:prstGeom>
            <a:noFill/>
            <a:ln w="9525">
              <a:noFill/>
              <a:miter lim="800000"/>
              <a:headEnd/>
              <a:tailEnd/>
            </a:ln>
          </p:spPr>
          <p:txBody>
            <a:bodyPr>
              <a:spAutoFit/>
            </a:bodyPr>
            <a:lstStyle/>
            <a:p>
              <a:pPr algn="r"/>
              <a:r>
                <a:rPr lang="en-US" sz="1400" dirty="0">
                  <a:solidFill>
                    <a:srgbClr val="0070C0"/>
                  </a:solidFill>
                  <a:latin typeface="Calibri" pitchFamily="34" charset="0"/>
                </a:rPr>
                <a:t>2.1</a:t>
              </a:r>
            </a:p>
            <a:p>
              <a:pPr algn="r"/>
              <a:r>
                <a:rPr lang="en-US" sz="1400" dirty="0">
                  <a:solidFill>
                    <a:srgbClr val="0070C0"/>
                  </a:solidFill>
                  <a:latin typeface="Calibri" pitchFamily="34" charset="0"/>
                </a:rPr>
                <a:t>2.2</a:t>
              </a:r>
            </a:p>
            <a:p>
              <a:pPr algn="r"/>
              <a:r>
                <a:rPr lang="en-US" sz="1400" dirty="0">
                  <a:solidFill>
                    <a:srgbClr val="0070C0"/>
                  </a:solidFill>
                  <a:latin typeface="Calibri" pitchFamily="34" charset="0"/>
                </a:rPr>
                <a:t>4.1</a:t>
              </a:r>
            </a:p>
          </p:txBody>
        </p:sp>
        <p:sp>
          <p:nvSpPr>
            <p:cNvPr id="11273" name="TextBox 13"/>
            <p:cNvSpPr txBox="1">
              <a:spLocks noChangeArrowheads="1"/>
            </p:cNvSpPr>
            <p:nvPr/>
          </p:nvSpPr>
          <p:spPr bwMode="auto">
            <a:xfrm>
              <a:off x="4128" y="960"/>
              <a:ext cx="912" cy="247"/>
            </a:xfrm>
            <a:prstGeom prst="rect">
              <a:avLst/>
            </a:prstGeom>
            <a:noFill/>
            <a:ln w="9525">
              <a:noFill/>
              <a:miter lim="800000"/>
              <a:headEnd/>
              <a:tailEnd/>
            </a:ln>
          </p:spPr>
          <p:txBody>
            <a:bodyPr>
              <a:spAutoFit/>
            </a:bodyPr>
            <a:lstStyle/>
            <a:p>
              <a:pPr algn="r"/>
              <a:r>
                <a:rPr lang="en-US" sz="1400" dirty="0">
                  <a:solidFill>
                    <a:srgbClr val="FF0000"/>
                  </a:solidFill>
                  <a:latin typeface="Calibri" pitchFamily="34" charset="0"/>
                </a:rPr>
                <a:t>1.1, 3.1, 3.2</a:t>
              </a:r>
            </a:p>
            <a:p>
              <a:pPr algn="r"/>
              <a:r>
                <a:rPr lang="en-US" sz="1400" dirty="0">
                  <a:solidFill>
                    <a:srgbClr val="FF0000"/>
                  </a:solidFill>
                  <a:latin typeface="Calibri" pitchFamily="34" charset="0"/>
                </a:rPr>
                <a:t>4.1, 4.2</a:t>
              </a:r>
            </a:p>
          </p:txBody>
        </p:sp>
      </p:grpSp>
      <p:grpSp>
        <p:nvGrpSpPr>
          <p:cNvPr id="11268" name="Group 22"/>
          <p:cNvGrpSpPr>
            <a:grpSpLocks/>
          </p:cNvGrpSpPr>
          <p:nvPr/>
        </p:nvGrpSpPr>
        <p:grpSpPr bwMode="auto">
          <a:xfrm>
            <a:off x="1752600" y="2946598"/>
            <a:ext cx="3264954" cy="1191352"/>
            <a:chOff x="937" y="1839"/>
            <a:chExt cx="3157" cy="581"/>
          </a:xfrm>
        </p:grpSpPr>
        <p:pic>
          <p:nvPicPr>
            <p:cNvPr id="1126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58" y="1839"/>
              <a:ext cx="1536" cy="581"/>
            </a:xfrm>
            <a:prstGeom prst="rect">
              <a:avLst/>
            </a:prstGeom>
            <a:noFill/>
            <a:ln w="9525">
              <a:noFill/>
              <a:miter lim="800000"/>
              <a:headEnd/>
              <a:tailEnd/>
            </a:ln>
          </p:spPr>
        </p:pic>
        <p:pic>
          <p:nvPicPr>
            <p:cNvPr id="1127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37" y="1839"/>
              <a:ext cx="1536" cy="581"/>
            </a:xfrm>
            <a:prstGeom prst="rect">
              <a:avLst/>
            </a:prstGeom>
            <a:noFill/>
            <a:ln w="9525">
              <a:noFill/>
              <a:miter lim="800000"/>
              <a:headEnd/>
              <a:tailEnd/>
            </a:ln>
          </p:spPr>
        </p:pic>
      </p:grpSp>
      <p:sp>
        <p:nvSpPr>
          <p:cNvPr id="10" name="TextBox 9"/>
          <p:cNvSpPr txBox="1"/>
          <p:nvPr/>
        </p:nvSpPr>
        <p:spPr>
          <a:xfrm>
            <a:off x="1827194" y="5071169"/>
            <a:ext cx="3257550" cy="3785652"/>
          </a:xfrm>
          <a:prstGeom prst="rect">
            <a:avLst/>
          </a:prstGeom>
          <a:noFill/>
        </p:spPr>
        <p:txBody>
          <a:bodyPr wrap="square" rtlCol="0">
            <a:spAutoFit/>
          </a:bodyPr>
          <a:lstStyle/>
          <a:p>
            <a:r>
              <a:rPr lang="en-US" sz="1000" dirty="0"/>
              <a:t>Much of the population of Africa is found in rural areas, both in the jungles and deserts.  Most of their utensils and furnishings are hand made. The wooden stool and goat skin water carrier are examples of items used every day. </a:t>
            </a:r>
          </a:p>
          <a:p>
            <a:endParaRPr lang="en-US" sz="1000" dirty="0"/>
          </a:p>
          <a:p>
            <a:r>
              <a:rPr lang="en-US" sz="1000" b="1" dirty="0"/>
              <a:t>Masai – </a:t>
            </a:r>
            <a:r>
              <a:rPr lang="en-US" sz="1000" dirty="0"/>
              <a:t>For the Masai tribe of eastern Africa life revolves around cattle.  Social roles and status derive from the relationship of people to their cattle.  Children work equally with adults to care for the cattle.</a:t>
            </a:r>
          </a:p>
          <a:p>
            <a:endParaRPr lang="en-US" sz="1000" dirty="0"/>
          </a:p>
          <a:p>
            <a:r>
              <a:rPr lang="en-US" sz="1000" dirty="0"/>
              <a:t>A common personal item found across the Continent of Africa is the headrest or “pillow” made of wood.  People who frequently sleep on the ground use the “wood pillow” to elevate their heads in order to avoid problems with bothersome insects.</a:t>
            </a:r>
          </a:p>
          <a:p>
            <a:endParaRPr lang="en-US" sz="1000" dirty="0"/>
          </a:p>
          <a:p>
            <a:r>
              <a:rPr lang="en-US" sz="1000" b="1" dirty="0"/>
              <a:t>Coptic Christianity - </a:t>
            </a:r>
            <a:r>
              <a:rPr lang="en-US" sz="1000" dirty="0"/>
              <a:t>The </a:t>
            </a:r>
            <a:r>
              <a:rPr lang="en-US" sz="1000" b="1" dirty="0"/>
              <a:t>Coptic Orthodox</a:t>
            </a:r>
            <a:r>
              <a:rPr lang="en-US" sz="1000" dirty="0"/>
              <a:t> Church of Alexandria is an Oriental </a:t>
            </a:r>
            <a:r>
              <a:rPr lang="en-US" sz="1000" b="1" dirty="0"/>
              <a:t>Orthodox Christian</a:t>
            </a:r>
            <a:r>
              <a:rPr lang="en-US" sz="1000" dirty="0"/>
              <a:t> church based in Egypt, Northeast Africa and the Middle East. The head of the Church and the See of Alexandria is the Patriarch of Alexandria on the Holy See of Saint Mark, who also carries the title of </a:t>
            </a:r>
            <a:r>
              <a:rPr lang="en-US" sz="1000" b="1" dirty="0"/>
              <a:t>Coptic</a:t>
            </a:r>
            <a:r>
              <a:rPr lang="en-US" sz="1000" dirty="0"/>
              <a:t> Pope.</a:t>
            </a:r>
            <a:endParaRPr lang="en-US" sz="1000" b="1" dirty="0"/>
          </a:p>
        </p:txBody>
      </p:sp>
      <p:sp>
        <p:nvSpPr>
          <p:cNvPr id="11" name="TextBox 10"/>
          <p:cNvSpPr txBox="1"/>
          <p:nvPr/>
        </p:nvSpPr>
        <p:spPr>
          <a:xfrm>
            <a:off x="0" y="1600200"/>
            <a:ext cx="1771649" cy="3785652"/>
          </a:xfrm>
          <a:prstGeom prst="rect">
            <a:avLst/>
          </a:prstGeom>
          <a:noFill/>
        </p:spPr>
        <p:txBody>
          <a:bodyPr wrap="square" rtlCol="0">
            <a:spAutoFit/>
          </a:bodyPr>
          <a:lstStyle/>
          <a:p>
            <a:r>
              <a:rPr lang="en-US" sz="1000" b="1" u="sng" dirty="0"/>
              <a:t>KENYA</a:t>
            </a:r>
          </a:p>
          <a:p>
            <a:r>
              <a:rPr lang="en-US" sz="1000" b="1" dirty="0"/>
              <a:t>Location: lies on the equator and overlies the East African </a:t>
            </a:r>
            <a:r>
              <a:rPr lang="en-US" sz="1000" b="1" dirty="0" err="1"/>
              <a:t>Rft</a:t>
            </a:r>
            <a:r>
              <a:rPr lang="en-US" sz="1000" b="1" dirty="0"/>
              <a:t> and further south-east to the Indian Ocean</a:t>
            </a:r>
          </a:p>
          <a:p>
            <a:r>
              <a:rPr lang="en-US" sz="1000" b="1" dirty="0"/>
              <a:t>Capital:  Nairobi</a:t>
            </a:r>
          </a:p>
          <a:p>
            <a:r>
              <a:rPr lang="en-US" sz="1000" b="1" dirty="0"/>
              <a:t>Language:  English – Kiswahili</a:t>
            </a:r>
          </a:p>
          <a:p>
            <a:r>
              <a:rPr lang="en-US" sz="1000" b="1" dirty="0"/>
              <a:t>Land Area:  224,445sq mi</a:t>
            </a:r>
          </a:p>
          <a:p>
            <a:r>
              <a:rPr lang="en-US" sz="1000" b="1" dirty="0"/>
              <a:t>Population:  48,655,760</a:t>
            </a:r>
          </a:p>
          <a:p>
            <a:r>
              <a:rPr lang="en-US" sz="1000" b="1" dirty="0"/>
              <a:t>Resources:  tea, coffee, horticultural products, oil, cement, fish</a:t>
            </a:r>
          </a:p>
          <a:p>
            <a:r>
              <a:rPr lang="en-US" sz="1000" b="1" dirty="0"/>
              <a:t>75% of the workforce are agricultural</a:t>
            </a:r>
          </a:p>
          <a:p>
            <a:r>
              <a:rPr lang="en-US" sz="1000" b="1" dirty="0"/>
              <a:t>38.5% of the population is illiterate</a:t>
            </a:r>
          </a:p>
          <a:p>
            <a:r>
              <a:rPr lang="en-US" sz="1000" b="1" dirty="0"/>
              <a:t>Religion:  83% Christians, 11.2% Islam</a:t>
            </a:r>
          </a:p>
          <a:p>
            <a:endParaRPr lang="en-US" sz="1000" b="1" dirty="0"/>
          </a:p>
          <a:p>
            <a:endParaRPr lang="en-US" sz="1000" b="1" dirty="0"/>
          </a:p>
          <a:p>
            <a:endParaRPr lang="en-US" sz="1000" b="1" dirty="0"/>
          </a:p>
          <a:p>
            <a:endParaRPr lang="en-US" sz="1000" b="1" dirty="0"/>
          </a:p>
        </p:txBody>
      </p:sp>
      <p:sp>
        <p:nvSpPr>
          <p:cNvPr id="12" name="TextBox 11"/>
          <p:cNvSpPr txBox="1"/>
          <p:nvPr/>
        </p:nvSpPr>
        <p:spPr>
          <a:xfrm>
            <a:off x="114300" y="5283200"/>
            <a:ext cx="1655742" cy="3170099"/>
          </a:xfrm>
          <a:prstGeom prst="rect">
            <a:avLst/>
          </a:prstGeom>
          <a:noFill/>
        </p:spPr>
        <p:txBody>
          <a:bodyPr wrap="square" rtlCol="0">
            <a:spAutoFit/>
          </a:bodyPr>
          <a:lstStyle/>
          <a:p>
            <a:r>
              <a:rPr lang="en-US" sz="1000" b="1" u="sng" dirty="0"/>
              <a:t>SUDAN</a:t>
            </a:r>
          </a:p>
          <a:p>
            <a:r>
              <a:rPr lang="en-US" sz="1000" b="1" dirty="0"/>
              <a:t>Location:  bordered by Egypt to the north, the Red Sea and Eritrea.</a:t>
            </a:r>
          </a:p>
          <a:p>
            <a:r>
              <a:rPr lang="en-US" sz="1000" b="1" dirty="0"/>
              <a:t>Capital:  Khartoum</a:t>
            </a:r>
          </a:p>
          <a:p>
            <a:r>
              <a:rPr lang="en-US" sz="1000" b="1" dirty="0"/>
              <a:t>Language: Arabic, English</a:t>
            </a:r>
          </a:p>
          <a:p>
            <a:r>
              <a:rPr lang="en-US" sz="1000" b="1" dirty="0"/>
              <a:t>Land Area:  728,215sq mi</a:t>
            </a:r>
          </a:p>
          <a:p>
            <a:r>
              <a:rPr lang="en-US" sz="1000" b="1" dirty="0"/>
              <a:t>Population as of 2015,</a:t>
            </a:r>
          </a:p>
          <a:p>
            <a:r>
              <a:rPr lang="en-US" sz="1000" b="1" dirty="0"/>
              <a:t>40,235,000</a:t>
            </a:r>
          </a:p>
          <a:p>
            <a:r>
              <a:rPr lang="en-US" sz="1000" b="1" dirty="0"/>
              <a:t>Resources:  Oil</a:t>
            </a:r>
          </a:p>
          <a:p>
            <a:r>
              <a:rPr lang="en-US" sz="1000" b="1" dirty="0"/>
              <a:t>80% of the workforce are agricultural</a:t>
            </a:r>
          </a:p>
          <a:p>
            <a:r>
              <a:rPr lang="en-US" sz="1000" b="1" dirty="0"/>
              <a:t>Literacy:  70.2% of total population, male 79.6%</a:t>
            </a:r>
          </a:p>
          <a:p>
            <a:r>
              <a:rPr lang="en-US" sz="1000" b="1" dirty="0"/>
              <a:t>Female 60.8%</a:t>
            </a:r>
          </a:p>
          <a:p>
            <a:r>
              <a:rPr lang="en-US" sz="1000" b="1" dirty="0"/>
              <a:t>Religion:  97% Islam</a:t>
            </a:r>
          </a:p>
          <a:p>
            <a:endParaRPr lang="en-US" sz="1000" b="1" dirty="0"/>
          </a:p>
          <a:p>
            <a:endParaRPr lang="en-US" sz="1000" b="1" dirty="0"/>
          </a:p>
        </p:txBody>
      </p:sp>
      <p:sp>
        <p:nvSpPr>
          <p:cNvPr id="13" name="TextBox 12"/>
          <p:cNvSpPr txBox="1"/>
          <p:nvPr/>
        </p:nvSpPr>
        <p:spPr>
          <a:xfrm>
            <a:off x="5029200" y="1600200"/>
            <a:ext cx="1828800" cy="2708434"/>
          </a:xfrm>
          <a:prstGeom prst="rect">
            <a:avLst/>
          </a:prstGeom>
          <a:noFill/>
        </p:spPr>
        <p:txBody>
          <a:bodyPr wrap="square" rtlCol="0">
            <a:spAutoFit/>
          </a:bodyPr>
          <a:lstStyle/>
          <a:p>
            <a:r>
              <a:rPr lang="en-US" sz="1000" b="1" u="sng" dirty="0"/>
              <a:t>DJIBOUTI</a:t>
            </a:r>
          </a:p>
          <a:p>
            <a:r>
              <a:rPr lang="en-US" sz="1000" b="1" dirty="0"/>
              <a:t>Location:  Horn of Africa, bordered by Eritrea in the north and Ethiopia in the west and south</a:t>
            </a:r>
          </a:p>
          <a:p>
            <a:r>
              <a:rPr lang="en-US" sz="1000" b="1" dirty="0"/>
              <a:t>Capital:  Djibouti City</a:t>
            </a:r>
          </a:p>
          <a:p>
            <a:r>
              <a:rPr lang="en-US" sz="1000" b="1" dirty="0"/>
              <a:t>Language:  French-Arabic</a:t>
            </a:r>
          </a:p>
          <a:p>
            <a:r>
              <a:rPr lang="en-US" sz="1000" b="1" dirty="0"/>
              <a:t>Land Area:  9,000sq mi</a:t>
            </a:r>
          </a:p>
          <a:p>
            <a:r>
              <a:rPr lang="en-US" sz="1000" b="1" dirty="0"/>
              <a:t>Population:  2016 estimate</a:t>
            </a:r>
          </a:p>
          <a:p>
            <a:r>
              <a:rPr lang="en-US" sz="1000" b="1" dirty="0"/>
              <a:t>846,687</a:t>
            </a:r>
          </a:p>
          <a:p>
            <a:r>
              <a:rPr lang="en-US" sz="1000" b="1" dirty="0"/>
              <a:t>Resources:  gold, clay, granite, marble</a:t>
            </a:r>
          </a:p>
          <a:p>
            <a:r>
              <a:rPr lang="en-US" sz="1000" b="1" dirty="0"/>
              <a:t>79.7% employment in the service sector</a:t>
            </a:r>
          </a:p>
          <a:p>
            <a:r>
              <a:rPr lang="en-US" sz="1000" b="1" dirty="0"/>
              <a:t>Literacy Rate:  70%</a:t>
            </a:r>
          </a:p>
          <a:p>
            <a:r>
              <a:rPr lang="en-US" sz="1000" b="1" dirty="0"/>
              <a:t>Religion: 94% Islam  </a:t>
            </a:r>
          </a:p>
          <a:p>
            <a:endParaRPr lang="en-US" sz="1000" b="1" dirty="0"/>
          </a:p>
        </p:txBody>
      </p:sp>
      <p:sp>
        <p:nvSpPr>
          <p:cNvPr id="14" name="TextBox 13"/>
          <p:cNvSpPr txBox="1"/>
          <p:nvPr/>
        </p:nvSpPr>
        <p:spPr>
          <a:xfrm>
            <a:off x="5086351" y="5257800"/>
            <a:ext cx="1771649" cy="3016210"/>
          </a:xfrm>
          <a:prstGeom prst="rect">
            <a:avLst/>
          </a:prstGeom>
          <a:noFill/>
        </p:spPr>
        <p:txBody>
          <a:bodyPr wrap="square" rtlCol="0">
            <a:spAutoFit/>
          </a:bodyPr>
          <a:lstStyle/>
          <a:p>
            <a:r>
              <a:rPr lang="en-US" sz="1000" b="1" u="sng" dirty="0"/>
              <a:t>ETHIOPIA</a:t>
            </a:r>
          </a:p>
          <a:p>
            <a:r>
              <a:rPr lang="en-US" sz="1000" b="1" dirty="0"/>
              <a:t>Location:  Horn of Africa and borders Eritrea</a:t>
            </a:r>
          </a:p>
          <a:p>
            <a:r>
              <a:rPr lang="en-US" sz="1000" b="1" dirty="0"/>
              <a:t>Capital:  Addis Ababa</a:t>
            </a:r>
          </a:p>
          <a:p>
            <a:r>
              <a:rPr lang="en-US" sz="1000" b="1" dirty="0"/>
              <a:t>Language:  Various Tribal</a:t>
            </a:r>
          </a:p>
          <a:p>
            <a:r>
              <a:rPr lang="en-US" sz="1000" b="1" dirty="0"/>
              <a:t>Land Area:  426,400sq mi</a:t>
            </a:r>
          </a:p>
          <a:p>
            <a:r>
              <a:rPr lang="en-US" sz="1000" b="1" dirty="0"/>
              <a:t>Population:  2017estimate</a:t>
            </a:r>
          </a:p>
          <a:p>
            <a:r>
              <a:rPr lang="en-US" sz="1000" b="1" dirty="0"/>
              <a:t>102,374,044</a:t>
            </a:r>
          </a:p>
          <a:p>
            <a:r>
              <a:rPr lang="en-US" sz="1000" b="1" dirty="0"/>
              <a:t>Resources:  Coffee and Water</a:t>
            </a:r>
          </a:p>
          <a:p>
            <a:r>
              <a:rPr lang="en-US" sz="1000" b="1" dirty="0"/>
              <a:t>85% of the workforce are agricultural</a:t>
            </a:r>
          </a:p>
          <a:p>
            <a:r>
              <a:rPr lang="en-US" sz="1000" b="1" dirty="0"/>
              <a:t>Literacy:  46.7% </a:t>
            </a:r>
          </a:p>
          <a:p>
            <a:r>
              <a:rPr lang="en-US" sz="1000" b="1" dirty="0"/>
              <a:t>Religion:  62.8% Christians, 43.5% Ethiopian Orthodox – Coptic Christianity, 33.9% Muslim </a:t>
            </a:r>
          </a:p>
          <a:p>
            <a:endParaRPr lang="en-US" sz="1000" b="1" dirty="0"/>
          </a:p>
        </p:txBody>
      </p:sp>
      <p:sp>
        <p:nvSpPr>
          <p:cNvPr id="4" name="TextBox 3">
            <a:extLst>
              <a:ext uri="{FF2B5EF4-FFF2-40B4-BE49-F238E27FC236}">
                <a16:creationId xmlns:a16="http://schemas.microsoft.com/office/drawing/2014/main" id="{A8424441-D33E-4734-9954-2041612FA6A5}"/>
              </a:ext>
            </a:extLst>
          </p:cNvPr>
          <p:cNvSpPr txBox="1"/>
          <p:nvPr/>
        </p:nvSpPr>
        <p:spPr>
          <a:xfrm>
            <a:off x="6322219" y="8610600"/>
            <a:ext cx="255198" cy="246221"/>
          </a:xfrm>
          <a:prstGeom prst="rect">
            <a:avLst/>
          </a:prstGeom>
          <a:noFill/>
        </p:spPr>
        <p:txBody>
          <a:bodyPr wrap="none" rtlCol="0">
            <a:spAutoFit/>
          </a:bodyPr>
          <a:lstStyle/>
          <a:p>
            <a:r>
              <a:rPr lang="en-US" sz="1000" dirty="0"/>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13111</TotalTime>
  <Words>2801</Words>
  <Application>Microsoft Office PowerPoint</Application>
  <PresentationFormat>On-screen Show (4:3)</PresentationFormat>
  <Paragraphs>561</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宋体</vt:lpstr>
      <vt:lpstr>宋体</vt:lpstr>
      <vt:lpstr>Arial</vt:lpstr>
      <vt:lpstr>Calibri</vt:lpstr>
      <vt:lpstr>Times New Roman</vt:lpstr>
      <vt:lpstr>Office Theme</vt:lpstr>
      <vt:lpstr>PowerPoint Presentation</vt:lpstr>
      <vt:lpstr>PowerPoint Presentation</vt:lpstr>
      <vt:lpstr>PowerPoint Presentation</vt:lpstr>
      <vt:lpstr>PowerPoint Presentation</vt:lpstr>
      <vt:lpstr> General Tommy Franks (ret.)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Display Case L1    Man’s     Traditional Middle Eastern Clothing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Tommy Franks Leadership Institute and Museum  Road Show and Classroom</dc:title>
  <dc:creator>Kristen Holley</dc:creator>
  <cp:lastModifiedBy>Kristen Holley</cp:lastModifiedBy>
  <cp:revision>448</cp:revision>
  <cp:lastPrinted>2017-09-05T22:04:50Z</cp:lastPrinted>
  <dcterms:created xsi:type="dcterms:W3CDTF">2008-09-05T18:56:24Z</dcterms:created>
  <dcterms:modified xsi:type="dcterms:W3CDTF">2018-03-08T17:58:34Z</dcterms:modified>
</cp:coreProperties>
</file>